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4" r:id="rId2"/>
  </p:sldMasterIdLst>
  <p:notesMasterIdLst>
    <p:notesMasterId r:id="rId5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9144000" cy="5143500" type="screen16x9"/>
  <p:notesSz cx="6858000" cy="9144000"/>
  <p:embeddedFontLst>
    <p:embeddedFont>
      <p:font typeface="Barlow" panose="00000500000000000000" pitchFamily="2" charset="0"/>
      <p:regular r:id="rId56"/>
      <p:bold r:id="rId57"/>
      <p:italic r:id="rId58"/>
      <p:boldItalic r:id="rId59"/>
    </p:embeddedFont>
    <p:embeddedFont>
      <p:font typeface="Barlow Light" panose="00000400000000000000" pitchFamily="2" charset="0"/>
      <p:regular r:id="rId60"/>
      <p:bold r:id="rId61"/>
      <p:italic r:id="rId62"/>
      <p:boldItalic r:id="rId63"/>
    </p:embeddedFont>
    <p:embeddedFont>
      <p:font typeface="Calibri" panose="020F0502020204030204" pitchFamily="34" charset="0"/>
      <p:regular r:id="rId64"/>
      <p:bold r:id="rId65"/>
      <p:italic r:id="rId66"/>
      <p:boldItalic r:id="rId67"/>
    </p:embeddedFont>
    <p:embeddedFont>
      <p:font typeface="Proxima Nova Semibold" panose="020B0604020202020204" charset="0"/>
      <p:regular r:id="rId68"/>
      <p:bold r:id="rId69"/>
      <p:boldItalic r:id="rId70"/>
    </p:embeddedFont>
    <p:embeddedFont>
      <p:font typeface="Raleway" pitchFamily="2" charset="0"/>
      <p:regular r:id="rId71"/>
      <p:bold r:id="rId72"/>
      <p:italic r:id="rId73"/>
      <p:boldItalic r:id="rId74"/>
    </p:embeddedFont>
    <p:embeddedFont>
      <p:font typeface="Raleway Medium" pitchFamily="2" charset="0"/>
      <p:regular r:id="rId75"/>
      <p:bold r:id="rId76"/>
      <p:italic r:id="rId77"/>
      <p:boldItalic r:id="rId78"/>
    </p:embeddedFont>
    <p:embeddedFont>
      <p:font typeface="Raleway SemiBold" pitchFamily="2"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4" roundtripDataSignature="AMtx7mhcV89r8d2EwK/NG8TYKTk/Ejg5R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3F3779-52DF-4996-BD36-B9A473CEC859}">
  <a:tblStyle styleId="{223F3779-52DF-4996-BD36-B9A473CEC859}"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2F9"/>
          </a:solidFill>
        </a:fill>
      </a:tcStyle>
    </a:wholeTbl>
    <a:band1H>
      <a:tcTxStyle/>
      <a:tcStyle>
        <a:tcBdr/>
        <a:fill>
          <a:solidFill>
            <a:srgbClr val="CAE5F2"/>
          </a:solidFill>
        </a:fill>
      </a:tcStyle>
    </a:band1H>
    <a:band2H>
      <a:tcTxStyle/>
      <a:tcStyle>
        <a:tcBdr/>
      </a:tcStyle>
    </a:band2H>
    <a:band1V>
      <a:tcTxStyle/>
      <a:tcStyle>
        <a:tcBdr/>
        <a:fill>
          <a:solidFill>
            <a:srgbClr val="CAE5F2"/>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814" autoAdjust="0"/>
  </p:normalViewPr>
  <p:slideViewPr>
    <p:cSldViewPr snapToGrid="0">
      <p:cViewPr varScale="1">
        <p:scale>
          <a:sx n="162" d="100"/>
          <a:sy n="162" d="100"/>
        </p:scale>
        <p:origin x="114"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8.fntdata"/><Relationship Id="rId68" Type="http://schemas.openxmlformats.org/officeDocument/2006/relationships/font" Target="fonts/font13.fntdata"/><Relationship Id="rId84" Type="http://customschemas.google.com/relationships/presentationmetadata" Target="meta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5.xml"/><Relationship Id="rId71"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1.fntdata"/><Relationship Id="rId87" Type="http://schemas.openxmlformats.org/officeDocument/2006/relationships/theme" Target="theme/theme1.xml"/><Relationship Id="rId61" Type="http://schemas.openxmlformats.org/officeDocument/2006/relationships/font" Target="fonts/font6.fntdata"/><Relationship Id="rId82"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8 min at the end no debrief</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Those keywords might help you on every occasion.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Those keywords might help you on every occasion.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 name="Google Shape;48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Those keywords might help you on every occasion.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b="1">
                <a:solidFill>
                  <a:schemeClr val="dk1"/>
                </a:solidFill>
              </a:rPr>
              <a:t>🍐 This is a Pear Deck Multiple Choice Slide. Your current options are: A: 👍, B: 👎, </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Hard or Easy</a:t>
            </a:r>
            <a:endParaRPr b="1">
              <a:solidFill>
                <a:schemeClr val="dk1"/>
              </a:solidFill>
            </a:endParaRPr>
          </a:p>
          <a:p>
            <a:pPr marL="0" lvl="0" indent="0" algn="l" rtl="0">
              <a:lnSpc>
                <a:spcPct val="100000"/>
              </a:lnSpc>
              <a:spcBef>
                <a:spcPts val="0"/>
              </a:spcBef>
              <a:spcAft>
                <a:spcPts val="0"/>
              </a:spcAft>
              <a:buSzPts val="1400"/>
              <a:buNone/>
            </a:pPr>
            <a:r>
              <a:rPr lang="tr-TR" b="1">
                <a:solidFill>
                  <a:schemeClr val="dk1"/>
                </a:solidFill>
              </a:rPr>
              <a:t>Use this template to do a quick temperature check and self-reflection about the homework. You can learn which students might have struggled with the assignment and therefore might need more attention today.</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 name="Google Shape;52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9" name="Google Shape;53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Google Shape;54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Those keywords might help you on every occasion.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Those keywords might help you on every occasion.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1" name="Google Shape;57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Those keywords might help you on every occasion.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Google Shape;57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1" name="Google Shape;631;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8" name="Google Shape;63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6" name="Google Shape;686;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Those keywords might help you on every occasion.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3" name="Google Shape;693;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This is a Pear Deck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2" name="Google Shape;702;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8" name="Google Shape;71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6" name="Google Shape;72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Those keywords might help you on every occasion.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 name="Google Shape;734;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1" name="Google Shape;751;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7" name="Google Shape;767;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55"/>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55"/>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55"/>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55"/>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8"/>
        <p:cNvGrpSpPr/>
        <p:nvPr/>
      </p:nvGrpSpPr>
      <p:grpSpPr>
        <a:xfrm>
          <a:off x="0" y="0"/>
          <a:ext cx="0" cy="0"/>
          <a:chOff x="0" y="0"/>
          <a:chExt cx="0" cy="0"/>
        </a:xfrm>
      </p:grpSpPr>
      <p:sp>
        <p:nvSpPr>
          <p:cNvPr id="69" name="Google Shape;69;p6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70" name="Google Shape;70;p65"/>
          <p:cNvSpPr txBox="1">
            <a:spLocks noGrp="1"/>
          </p:cNvSpPr>
          <p:nvPr>
            <p:ph type="body" idx="1"/>
          </p:nvPr>
        </p:nvSpPr>
        <p:spPr>
          <a:xfrm>
            <a:off x="457200" y="1462350"/>
            <a:ext cx="4369500" cy="34416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sz="1800"/>
            </a:lvl1pPr>
            <a:lvl2pPr marL="914400" lvl="1" indent="-342900" algn="l">
              <a:lnSpc>
                <a:spcPct val="110000"/>
              </a:lnSpc>
              <a:spcBef>
                <a:spcPts val="600"/>
              </a:spcBef>
              <a:spcAft>
                <a:spcPts val="0"/>
              </a:spcAft>
              <a:buClr>
                <a:srgbClr val="741B47"/>
              </a:buClr>
              <a:buSzPts val="1800"/>
              <a:buChar char="▹"/>
              <a:defRPr sz="1800"/>
            </a:lvl2pPr>
            <a:lvl3pPr marL="1371600" lvl="2" indent="-342900" algn="l">
              <a:lnSpc>
                <a:spcPct val="110000"/>
              </a:lnSpc>
              <a:spcBef>
                <a:spcPts val="600"/>
              </a:spcBef>
              <a:spcAft>
                <a:spcPts val="0"/>
              </a:spcAft>
              <a:buClr>
                <a:srgbClr val="741B47"/>
              </a:buClr>
              <a:buSzPts val="1800"/>
              <a:buChar char="▹"/>
              <a:defRPr sz="1800"/>
            </a:lvl3pPr>
            <a:lvl4pPr marL="1828800" lvl="3" indent="-342900" algn="l">
              <a:lnSpc>
                <a:spcPct val="110000"/>
              </a:lnSpc>
              <a:spcBef>
                <a:spcPts val="600"/>
              </a:spcBef>
              <a:spcAft>
                <a:spcPts val="0"/>
              </a:spcAft>
              <a:buClr>
                <a:srgbClr val="741B47"/>
              </a:buClr>
              <a:buSzPts val="1800"/>
              <a:buChar char="▹"/>
              <a:defRPr sz="1800"/>
            </a:lvl4pPr>
            <a:lvl5pPr marL="2286000" lvl="4" indent="-342900" algn="l">
              <a:lnSpc>
                <a:spcPct val="110000"/>
              </a:lnSpc>
              <a:spcBef>
                <a:spcPts val="600"/>
              </a:spcBef>
              <a:spcAft>
                <a:spcPts val="0"/>
              </a:spcAft>
              <a:buClr>
                <a:srgbClr val="741B47"/>
              </a:buClr>
              <a:buSzPts val="1800"/>
              <a:buChar char="▹"/>
              <a:defRPr sz="1800"/>
            </a:lvl5pPr>
            <a:lvl6pPr marL="2743200" lvl="5" indent="-342900" algn="l">
              <a:lnSpc>
                <a:spcPct val="110000"/>
              </a:lnSpc>
              <a:spcBef>
                <a:spcPts val="600"/>
              </a:spcBef>
              <a:spcAft>
                <a:spcPts val="0"/>
              </a:spcAft>
              <a:buClr>
                <a:srgbClr val="741B47"/>
              </a:buClr>
              <a:buSzPts val="1800"/>
              <a:buChar char="▹"/>
              <a:defRPr sz="1800"/>
            </a:lvl6pPr>
            <a:lvl7pPr marL="3200400" lvl="6" indent="-342900" algn="l">
              <a:lnSpc>
                <a:spcPct val="110000"/>
              </a:lnSpc>
              <a:spcBef>
                <a:spcPts val="600"/>
              </a:spcBef>
              <a:spcAft>
                <a:spcPts val="0"/>
              </a:spcAft>
              <a:buClr>
                <a:srgbClr val="741B47"/>
              </a:buClr>
              <a:buSzPts val="1800"/>
              <a:buChar char="▹"/>
              <a:defRPr sz="1800"/>
            </a:lvl7pPr>
            <a:lvl8pPr marL="3657600" lvl="7" indent="-342900" algn="l">
              <a:lnSpc>
                <a:spcPct val="110000"/>
              </a:lnSpc>
              <a:spcBef>
                <a:spcPts val="600"/>
              </a:spcBef>
              <a:spcAft>
                <a:spcPts val="0"/>
              </a:spcAft>
              <a:buClr>
                <a:srgbClr val="741B47"/>
              </a:buClr>
              <a:buSzPts val="1800"/>
              <a:buChar char="▹"/>
              <a:defRPr sz="1800"/>
            </a:lvl8pPr>
            <a:lvl9pPr marL="4114800" lvl="8" indent="-342900" algn="l">
              <a:lnSpc>
                <a:spcPct val="110000"/>
              </a:lnSpc>
              <a:spcBef>
                <a:spcPts val="600"/>
              </a:spcBef>
              <a:spcAft>
                <a:spcPts val="0"/>
              </a:spcAft>
              <a:buClr>
                <a:srgbClr val="741B47"/>
              </a:buClr>
              <a:buSzPts val="1800"/>
              <a:buChar char="▹"/>
              <a:defRPr sz="1800"/>
            </a:lvl9pPr>
          </a:lstStyle>
          <a:p>
            <a:endParaRPr/>
          </a:p>
        </p:txBody>
      </p:sp>
      <p:sp>
        <p:nvSpPr>
          <p:cNvPr id="71" name="Google Shape;71;p65"/>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72" name="Google Shape;72;p6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6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74" name="Google Shape;74;p65"/>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75" name="Google Shape;75;p65"/>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76"/>
        <p:cNvGrpSpPr/>
        <p:nvPr/>
      </p:nvGrpSpPr>
      <p:grpSpPr>
        <a:xfrm>
          <a:off x="0" y="0"/>
          <a:ext cx="0" cy="0"/>
          <a:chOff x="0" y="0"/>
          <a:chExt cx="0" cy="0"/>
        </a:xfrm>
      </p:grpSpPr>
      <p:sp>
        <p:nvSpPr>
          <p:cNvPr id="77" name="Google Shape;77;p6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78" name="Google Shape;78;p66"/>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79" name="Google Shape;79;p66"/>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80" name="Google Shape;80;p66"/>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
        <p:cNvGrpSpPr/>
        <p:nvPr/>
      </p:nvGrpSpPr>
      <p:grpSpPr>
        <a:xfrm>
          <a:off x="0" y="0"/>
          <a:ext cx="0" cy="0"/>
          <a:chOff x="0" y="0"/>
          <a:chExt cx="0" cy="0"/>
        </a:xfrm>
      </p:grpSpPr>
      <p:sp>
        <p:nvSpPr>
          <p:cNvPr id="16" name="Google Shape;16;p5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56"/>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5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19" name="Google Shape;19;p56"/>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20" name="Google Shape;20;p56"/>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21" name="Google Shape;21;p56"/>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22" name="Google Shape;22;p56"/>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57"/>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25" name="Google Shape;25;p5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26" name="Google Shape;26;p5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7" name="Google Shape;27;p5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8"/>
        <p:cNvGrpSpPr/>
        <p:nvPr/>
      </p:nvGrpSpPr>
      <p:grpSpPr>
        <a:xfrm>
          <a:off x="0" y="0"/>
          <a:ext cx="0" cy="0"/>
          <a:chOff x="0" y="0"/>
          <a:chExt cx="0" cy="0"/>
        </a:xfrm>
      </p:grpSpPr>
      <p:sp>
        <p:nvSpPr>
          <p:cNvPr id="29" name="Google Shape;29;p58"/>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30" name="Google Shape;30;p58"/>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31" name="Google Shape;31;p58"/>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 name="Google Shape;32;p58"/>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33" name="Google Shape;33;p58"/>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34"/>
        <p:cNvGrpSpPr/>
        <p:nvPr/>
      </p:nvGrpSpPr>
      <p:grpSpPr>
        <a:xfrm>
          <a:off x="0" y="0"/>
          <a:ext cx="0" cy="0"/>
          <a:chOff x="0" y="0"/>
          <a:chExt cx="0" cy="0"/>
        </a:xfrm>
      </p:grpSpPr>
      <p:sp>
        <p:nvSpPr>
          <p:cNvPr id="35" name="Google Shape;35;p59"/>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36" name="Google Shape;36;p59"/>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7" name="Google Shape;37;p59"/>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38" name="Google Shape;38;p59"/>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44"/>
        <p:cNvGrpSpPr/>
        <p:nvPr/>
      </p:nvGrpSpPr>
      <p:grpSpPr>
        <a:xfrm>
          <a:off x="0" y="0"/>
          <a:ext cx="0" cy="0"/>
          <a:chOff x="0" y="0"/>
          <a:chExt cx="0" cy="0"/>
        </a:xfrm>
      </p:grpSpPr>
      <p:sp>
        <p:nvSpPr>
          <p:cNvPr id="45" name="Google Shape;45;p61"/>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46" name="Google Shape;46;p61"/>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 name="Google Shape;47;p61"/>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8" name="Google Shape;48;p61"/>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62"/>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51" name="Google Shape;51;p62"/>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52" name="Google Shape;52;p6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53" name="Google Shape;53;p6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4"/>
        <p:cNvGrpSpPr/>
        <p:nvPr/>
      </p:nvGrpSpPr>
      <p:grpSpPr>
        <a:xfrm>
          <a:off x="0" y="0"/>
          <a:ext cx="0" cy="0"/>
          <a:chOff x="0" y="0"/>
          <a:chExt cx="0" cy="0"/>
        </a:xfrm>
      </p:grpSpPr>
      <p:sp>
        <p:nvSpPr>
          <p:cNvPr id="55" name="Google Shape;55;p63"/>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56" name="Google Shape;56;p63"/>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57" name="Google Shape;57;p63"/>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8" name="Google Shape;58;p6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59" name="Google Shape;59;p6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0"/>
        <p:cNvGrpSpPr/>
        <p:nvPr/>
      </p:nvGrpSpPr>
      <p:grpSpPr>
        <a:xfrm>
          <a:off x="0" y="0"/>
          <a:ext cx="0" cy="0"/>
          <a:chOff x="0" y="0"/>
          <a:chExt cx="0" cy="0"/>
        </a:xfrm>
      </p:grpSpPr>
      <p:sp>
        <p:nvSpPr>
          <p:cNvPr id="61" name="Google Shape;61;p64"/>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64"/>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64"/>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64" name="Google Shape;64;p64"/>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65" name="Google Shape;65;p64"/>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66" name="Google Shape;66;p64"/>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67" name="Google Shape;67;p64"/>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54"/>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54"/>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5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54"/>
          <p:cNvPicPr preferRelativeResize="0"/>
          <p:nvPr/>
        </p:nvPicPr>
        <p:blipFill rotWithShape="1">
          <a:blip r:embed="rId7">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39"/>
        <p:cNvGrpSpPr/>
        <p:nvPr/>
      </p:nvGrpSpPr>
      <p:grpSpPr>
        <a:xfrm>
          <a:off x="0" y="0"/>
          <a:ext cx="0" cy="0"/>
          <a:chOff x="0" y="0"/>
          <a:chExt cx="0" cy="0"/>
        </a:xfrm>
      </p:grpSpPr>
      <p:sp>
        <p:nvSpPr>
          <p:cNvPr id="40" name="Google Shape;40;p60"/>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41" name="Google Shape;41;p60"/>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42" name="Google Shape;42;p6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3" name="Google Shape;43;p60"/>
          <p:cNvPicPr preferRelativeResize="0"/>
          <p:nvPr/>
        </p:nvPicPr>
        <p:blipFill rotWithShape="1">
          <a:blip r:embed="rId8">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TEzNDg5NDQ3ODk5ODYyMDU3MDQiLCJwcmVzZW50YXRpb25JZCI6IjFNR1Rsa1NLc21Ga1pzamQzZEZ4T1lvRDNBNk15ZDZzWkw1ZmhpdGtUMVh3IiwiY29udGVudElkIjoiY3VzdG9tLXJlc3BvbnNlLWZyZWVSZXNwb25zZS10ZXh0Iiwic2xpZGVJZCI6Imc4MTcyYWI5MGQzXzBfMTkiLCJjb250ZW50SW5zdGFuY2VJZCI6IjFNR1Rsa1NLc21Ga1pzamQzZEZ4T1lvRDNBNk15ZDZzWkw1ZmhpdGtUMVh3LzMyNmFiYTIyLTY3ZDgtNDc0OC04MGU3LTBjOGRmYmI2MGZjZCJ9pearId=magic-pear-metadata-identifier"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TEzNDg5NDQ3ODk5ODYyMDU3MDQiLCJwcmVzZW50YXRpb25JZCI6IjFNR1Rsa1NLc21Ga1pzamQzZEZ4T1lvRDNBNk15ZDZzWkw1ZmhpdGtUMVh3IiwiY29udGVudElkIjoiY3VzdG9tLXJlc3BvbnNlLWZyZWVSZXNwb25zZS10ZXh0Iiwic2xpZGVJZCI6Imc4MTcyYWI5MGQzXzBfMTkiLCJjb250ZW50SW5zdGFuY2VJZCI6IjFNR1Rsa1NLc21Ga1pzamQzZEZ4T1lvRDNBNk15ZDZzWkw1ZmhpdGtUMVh3LzMyNmFiYTIyLTY3ZDgtNDc0OC04MGU3LTBjOGRmYmI2MGZjZCJ9pearId=magic-pear-metadata-identifier"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yZXNwb25zZS1mb290ZXIiLCJsYXN0RWRpdGVkQnkiOiIxMTU5MDE3MzEwMjI0NjY0NzQzNDIiLCJwcmVzZW50YXRpb25JZCI6IjFucm9VbTZweEpzY0lULVRNbjFNRGpxRURxUXhEQ19PYkJ0ZEVIWVhUNVRJIiwiY29udGVudElkIjoiY3VzdG9tLXJlc3BvbnNlLW11bHRpcGxlQ2hvaWNlIiwic2xpZGVJZCI6IlNMSURFU19BUEkxMDcxMTgxMDIxXzAiLCJjb250ZW50SW5zdGFuY2VJZCI6IjFucm9VbTZweEpzY0lULVRNbjFNRGpxRURxUXhEQ19PYkJ0ZEVIWVhUNVRJLzBlMDIyZGUzLTg2OTctNGNlMS05OGQ3LTlmYjg2M2NiZDhhOSJ9pearId=magic-pear-metadata-identifier"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dontchangethislink.peardeckmagic.zone/?eyJ0eXBlIjoibXVsdGlwbGVDaG9pY2UiLCJkcmFnZ2FibGVzIjpbeyJpZCI6ImRyYWdnYWJsZTAiLCJ0eXBlIjoiaWNvbiIsImljb24iOnsiaWQiOiJkZWZhdWx0LWNpcmNsZSJ9LCJjb2xvciI6IiM0MUJERUIifV0sImRyYWdnYWJsZVNpemUiOjEzLCJlbWJlZGRhYmxlVXJsIjoiaHR0cHM6Ly8iLCJhbnN3ZXJzIjpbIvCfkY0iLCLwn5GOIl19pearId=magic-pear-shape-identifier"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dontchangethislink.peardeckmagic.zone/?eyJ0eXBlIjoiZ29vZ2xlLXNsaWRlcy1hZGRvbi1yZXNwb25zZS1mb290ZXIiLCJsYXN0RWRpdGVkQnkiOiIxMTEzNDg5NDQ3ODk5ODYyMDU3MDQiLCJwcmVzZW50YXRpb25JZCI6IjFNR1Rsa1NLc21Ga1pzamQzZEZ4T1lvRDNBNk15ZDZzWkw1ZmhpdGtUMVh3IiwiY29udGVudElkIjoiY3VzdG9tLXJlc3BvbnNlLWZyZWVSZXNwb25zZS10ZXh0Iiwic2xpZGVJZCI6Imc3ZjIxNDgyYTlhXzBfNzAiLCJjb250ZW50SW5zdGFuY2VJZCI6IjFNR1Rsa1NLc21Ga1pzamQzZEZ4T1lvRDNBNk15ZDZzWkw1ZmhpdGtUMVh3L2E4MGViMDRkLTQyMjAtNGFkNC04NTQ5LWNkMTY2YmM2ZmQzNyJ9pearId=magic-pear-metadata-identifier" TargetMode="Externa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TEzNDg5NDQ3ODk5ODYyMDU3MDQiLCJwcmVzZW50YXRpb25JZCI6IjFNR1Rsa1NLc21Ga1pzamQzZEZ4T1lvRDNBNk15ZDZzWkw1ZmhpdGtUMVh3IiwiY29udGVudElkIjoiY3VzdG9tLXJlc3BvbnNlLWZyZWVSZXNwb25zZS10ZXh0Iiwic2xpZGVJZCI6Imc4MTcyYWI5MGQzXzBfMTkiLCJjb250ZW50SW5zdGFuY2VJZCI6IjFNR1Rsa1NLc21Ga1pzamQzZEZ4T1lvRDNBNk15ZDZzWkw1ZmhpdGtUMVh3LzMyNmFiYTIyLTY3ZDgtNDc0OC04MGU3LTBjOGRmYmI2MGZjZCJ9pearId=magic-pear-metadata-identifier"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TEzNDg5NDQ3ODk5ODYyMDU3MDQiLCJwcmVzZW50YXRpb25JZCI6IjFNR1Rsa1NLc21Ga1pzamQzZEZ4T1lvRDNBNk15ZDZzWkw1ZmhpdGtUMVh3IiwiY29udGVudElkIjoiY3VzdG9tLXJlc3BvbnNlLWZyZWVSZXNwb25zZS10ZXh0Iiwic2xpZGVJZCI6Imc4MTcyYWI5MGQzXzBfMTkiLCJjb250ZW50SW5zdGFuY2VJZCI6IjFNR1Rsa1NLc21Ga1pzamQzZEZ4T1lvRDNBNk15ZDZzWkw1ZmhpdGtUMVh3LzMyNmFiYTIyLTY3ZDgtNDc0OC04MGU3LTBjOGRmYmI2MGZjZCJ9pearId=magic-pear-metadata-identifier"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dontchangethislink.peardeckmagic.zone/?eyJ0eXBlIjoiZ29vZ2xlLXNsaWRlcy1hZGRvbi1yZXNwb25zZS1mb290ZXIiLCJsYXN0RWRpdGVkQnkiOiIxMTEzNDg5NDQ3ODk5ODYyMDU3MDQiLCJwcmVzZW50YXRpb25JZCI6IjFNR1Rsa1NLc21Ga1pzamQzZEZ4T1lvRDNBNk15ZDZzWkw1ZmhpdGtUMVh3IiwiY29udGVudElkIjoiY3VzdG9tLXJlc3BvbnNlLWZyZWVSZXNwb25zZS10ZXh0Iiwic2xpZGVJZCI6Imc3NjdmMmQ3MWY2XzBfMTIiLCJjb250ZW50SW5zdGFuY2VJZCI6IjFNR1Rsa1NLc21Ga1pzamQzZEZ4T1lvRDNBNk15ZDZzWkw1ZmhpdGtUMVh3LzkzNWUxNTVhLWRmMGItNGE3My05YjVjLWY5YTc0NjBjNjdhYiJ9pearId=magic-pear-metadata-identifier" TargetMode="Externa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dontchangethislink.peardeckmagic.zone/?eyJ0eXBlIjoiZ29vZ2xlLXNsaWRlcy1hZGRvbi1yZXNwb25zZS1mb290ZXIiLCJsYXN0RWRpdGVkQnkiOiIxMTEzNDg5NDQ3ODk5ODYyMDU3MDQiLCJwcmVzZW50YXRpb25JZCI6IjFNR1Rsa1NLc21Ga1pzamQzZEZ4T1lvRDNBNk15ZDZzWkw1ZmhpdGtUMVh3IiwiY29udGVudElkIjoiY3VzdG9tLXJlc3BvbnNlLWZyZWVSZXNwb25zZS10ZXh0Iiwic2xpZGVJZCI6Imc3ZjIxNDgyYTlhXzBfNzAiLCJjb250ZW50SW5zdGFuY2VJZCI6IjFNR1Rsa1NLc21Ga1pzamQzZEZ4T1lvRDNBNk15ZDZzWkw1ZmhpdGtUMVh3L2E4MGViMDRkLTQyMjAtNGFkNC04NTQ5LWNkMTY2YmM2ZmQzNyJ9pearId=magic-pear-metadata-identifier" TargetMode="Externa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dontchangethislink.peardeckmagic.zone/?eyJ0eXBlIjoiZ29vZ2xlLXNsaWRlcy1hZGRvbi1yZXNwb25zZS1mb290ZXIiLCJsYXN0RWRpdGVkQnkiOiIxMTEzNDg5NDQ3ODk5ODYyMDU3MDQiLCJwcmVzZW50YXRpb25JZCI6IjFNR1Rsa1NLc21Ga1pzamQzZEZ4T1lvRDNBNk15ZDZzWkw1ZmhpdGtUMVh3IiwiY29udGVudElkIjoiY3VzdG9tLXJlc3BvbnNlLWZyZWVSZXNwb25zZS10ZXh0Iiwic2xpZGVJZCI6Imc3ZjIxNDgyYTlhXzBfNzAiLCJjb250ZW50SW5zdGFuY2VJZCI6IjFNR1Rsa1NLc21Ga1pzamQzZEZ4T1lvRDNBNk15ZDZzWkw1ZmhpdGtUMVh3L2E4MGViMDRkLTQyMjAtNGFkNC04NTQ5LWNkMTY2YmM2ZmQzNyJ9pearId=magic-pear-metadata-identifier" TargetMode="Externa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hyperlink" Target="http://dontchangethislink.peardeckmagic.zone/?eyJ0eXBlIjoiZ29vZ2xlLXNsaWRlcy1hZGRvbi1yZXNwb25zZS1mb290ZXIiLCJsYXN0RWRpdGVkQnkiOiIxMTEzNDg5NDQ3ODk5ODYyMDU3MDQiLCJwcmVzZW50YXRpb25JZCI6IjFNR1Rsa1NLc21Ga1pzamQzZEZ4T1lvRDNBNk15ZDZzWkw1ZmhpdGtUMVh3IiwiY29udGVudElkIjoiY3VzdG9tLXJlc3BvbnNlLWZyZWVSZXNwb25zZS10ZXh0Iiwic2xpZGVJZCI6Imc3ZjIxNDgyYTlhXzBfNzAiLCJjb250ZW50SW5zdGFuY2VJZCI6IjFNR1Rsa1NLc21Ga1pzamQzZEZ4T1lvRDNBNk15ZDZzWkw1ZmhpdGtUMVh3L2E4MGViMDRkLTQyMjAtNGFkNC04NTQ5LWNkMTY2YmM2ZmQzNyJ9pearId=magic-pear-metadata-identifier" TargetMode="Externa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dontchangethislink.peardeckmagic.zone/?eyJ0eXBlIjoiZ29vZ2xlLXNsaWRlcy1hZGRvbi1yZXNwb25zZS1mb290ZXIiLCJsYXN0RWRpdGVkQnkiOiIxMTEzNDg5NDQ3ODk5ODYyMDU3MDQiLCJwcmVzZW50YXRpb25JZCI6IjFNR1Rsa1NLc21Ga1pzamQzZEZ4T1lvRDNBNk15ZDZzWkw1ZmhpdGtUMVh3IiwiY29udGVudElkIjoiY3VzdG9tLXJlc3BvbnNlLWZyZWVSZXNwb25zZS10ZXh0Iiwic2xpZGVJZCI6Imc3ZjIxNDgyYTlhXzBfNzAiLCJjb250ZW50SW5zdGFuY2VJZCI6IjFNR1Rsa1NLc21Ga1pzamQzZEZ4T1lvRDNBNk15ZDZzWkw1ZmhpdGtUMVh3L2E4MGViMDRkLTQyMjAtNGFkNC04NTQ5LWNkMTY2YmM2ZmQzNyJ9pearId=magic-pear-metadata-identifier" TargetMode="Externa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85" name="Google Shape;85;p1"/>
          <p:cNvGrpSpPr/>
          <p:nvPr/>
        </p:nvGrpSpPr>
        <p:grpSpPr>
          <a:xfrm>
            <a:off x="5122427" y="668001"/>
            <a:ext cx="3841143" cy="3893303"/>
            <a:chOff x="5122427" y="668001"/>
            <a:chExt cx="3841143" cy="3893303"/>
          </a:xfrm>
        </p:grpSpPr>
        <p:grpSp>
          <p:nvGrpSpPr>
            <p:cNvPr id="86" name="Google Shape;86;p1"/>
            <p:cNvGrpSpPr/>
            <p:nvPr/>
          </p:nvGrpSpPr>
          <p:grpSpPr>
            <a:xfrm>
              <a:off x="5144045" y="893590"/>
              <a:ext cx="2833667" cy="2964311"/>
              <a:chOff x="3860721" y="1330073"/>
              <a:chExt cx="3544299" cy="3707706"/>
            </a:xfrm>
          </p:grpSpPr>
          <p:sp>
            <p:nvSpPr>
              <p:cNvPr id="87" name="Google Shape;87;p1"/>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 name="Google Shape;88;p1"/>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89;p1"/>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90;p1"/>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91;p1"/>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92;p1"/>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93;p1"/>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 name="Google Shape;94;p1"/>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95;p1"/>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 name="Google Shape;96;p1"/>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 name="Google Shape;97;p1"/>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98;p1"/>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1"/>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p1"/>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1"/>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02;p1"/>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103;p1"/>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p1"/>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105;p1"/>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1"/>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1"/>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08;p1"/>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p1"/>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1"/>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111;p1"/>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112;p1"/>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113;p1"/>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114;p1"/>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115;p1"/>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1"/>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1"/>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118;p1"/>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1"/>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1"/>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1"/>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1"/>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1"/>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1"/>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1"/>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1"/>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1"/>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1"/>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1"/>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1"/>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1"/>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1"/>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1"/>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1"/>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1"/>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1"/>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1"/>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1"/>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1"/>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1"/>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1"/>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1"/>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1"/>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1"/>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1"/>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1"/>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1"/>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1"/>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1"/>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1"/>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1"/>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1"/>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1"/>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1"/>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1"/>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1"/>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1"/>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1"/>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1"/>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1"/>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1"/>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1"/>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1"/>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1"/>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1"/>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1"/>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1"/>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1"/>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1"/>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1"/>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1"/>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1"/>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1"/>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1"/>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1"/>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1"/>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1"/>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1"/>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1"/>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1"/>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1"/>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1"/>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1"/>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1"/>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1"/>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1"/>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1"/>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1"/>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1"/>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1"/>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1"/>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1"/>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1"/>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94" name="Google Shape;194;p1"/>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1"/>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1"/>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1"/>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1"/>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1"/>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1"/>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1"/>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1"/>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1"/>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1"/>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1"/>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1"/>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1"/>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1"/>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1"/>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1"/>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1"/>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1"/>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1"/>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1"/>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1"/>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1"/>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1"/>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1"/>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1"/>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1"/>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1"/>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1"/>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1"/>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1"/>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25" name="Google Shape;225;p1"/>
            <p:cNvGrpSpPr/>
            <p:nvPr/>
          </p:nvGrpSpPr>
          <p:grpSpPr>
            <a:xfrm flipH="1">
              <a:off x="5678143" y="1227582"/>
              <a:ext cx="345795" cy="1043508"/>
              <a:chOff x="5678143" y="1151382"/>
              <a:chExt cx="345795" cy="1043508"/>
            </a:xfrm>
          </p:grpSpPr>
          <p:sp>
            <p:nvSpPr>
              <p:cNvPr id="226" name="Google Shape;226;p1"/>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1"/>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1"/>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1"/>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1"/>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1"/>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1"/>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1"/>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1"/>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1"/>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 name="Google Shape;236;p1"/>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 name="Google Shape;237;p1"/>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1"/>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1"/>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1"/>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1"/>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1"/>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43" name="Google Shape;243;p1"/>
            <p:cNvGrpSpPr/>
            <p:nvPr/>
          </p:nvGrpSpPr>
          <p:grpSpPr>
            <a:xfrm>
              <a:off x="5122427" y="3292365"/>
              <a:ext cx="823270" cy="1268939"/>
              <a:chOff x="5490177" y="3555452"/>
              <a:chExt cx="823270" cy="1268939"/>
            </a:xfrm>
          </p:grpSpPr>
          <p:sp>
            <p:nvSpPr>
              <p:cNvPr id="244" name="Google Shape;244;p1"/>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1"/>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1"/>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1"/>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1"/>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1"/>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1"/>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1"/>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1"/>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1"/>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p1"/>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255;p1"/>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1"/>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1"/>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1"/>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1"/>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1"/>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1"/>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1"/>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1"/>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1"/>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1"/>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1"/>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1"/>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1"/>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1"/>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1"/>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1"/>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1"/>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1"/>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1"/>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75" name="Google Shape;275;p1"/>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1"/>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1"/>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1"/>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1"/>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1"/>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1"/>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1"/>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1"/>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p1"/>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1"/>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 name="Google Shape;286;p1"/>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1"/>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1"/>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p1"/>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1"/>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p1"/>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p1"/>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1"/>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1"/>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1"/>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1"/>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p1"/>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1"/>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1"/>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1"/>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1"/>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1"/>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1"/>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1"/>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p1"/>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1"/>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1"/>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1"/>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1"/>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1"/>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11" name="Google Shape;311;p1"/>
            <p:cNvGrpSpPr/>
            <p:nvPr/>
          </p:nvGrpSpPr>
          <p:grpSpPr>
            <a:xfrm>
              <a:off x="6544681" y="927100"/>
              <a:ext cx="264551" cy="200503"/>
              <a:chOff x="6621095" y="1452181"/>
              <a:chExt cx="330894" cy="250785"/>
            </a:xfrm>
          </p:grpSpPr>
          <p:sp>
            <p:nvSpPr>
              <p:cNvPr id="312" name="Google Shape;312;p1"/>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1"/>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1"/>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1"/>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1"/>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17" name="Google Shape;317;p1"/>
            <p:cNvGrpSpPr/>
            <p:nvPr/>
          </p:nvGrpSpPr>
          <p:grpSpPr>
            <a:xfrm>
              <a:off x="7210360" y="1314224"/>
              <a:ext cx="264551" cy="200503"/>
              <a:chOff x="6621095" y="1452181"/>
              <a:chExt cx="330894" cy="250785"/>
            </a:xfrm>
          </p:grpSpPr>
          <p:sp>
            <p:nvSpPr>
              <p:cNvPr id="318" name="Google Shape;318;p1"/>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p1"/>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1"/>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1"/>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p1"/>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23" name="Google Shape;323;p1"/>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p1"/>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25" name="Google Shape;325;p1"/>
            <p:cNvGrpSpPr/>
            <p:nvPr/>
          </p:nvGrpSpPr>
          <p:grpSpPr>
            <a:xfrm flipH="1">
              <a:off x="8183211" y="2407472"/>
              <a:ext cx="780359" cy="1195999"/>
              <a:chOff x="3975528" y="3303922"/>
              <a:chExt cx="780359" cy="1195999"/>
            </a:xfrm>
          </p:grpSpPr>
          <p:sp>
            <p:nvSpPr>
              <p:cNvPr id="326" name="Google Shape;326;p1"/>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1"/>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 name="Google Shape;328;p1"/>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 name="Google Shape;329;p1"/>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1"/>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1"/>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1"/>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1"/>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 name="Google Shape;334;p1"/>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1"/>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 name="Google Shape;336;p1"/>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 name="Google Shape;337;p1"/>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1"/>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p1"/>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p1"/>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p1"/>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1"/>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1"/>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1"/>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1"/>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1"/>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p1"/>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p1"/>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p1"/>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p1"/>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p1"/>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52" name="Google Shape;352;p1"/>
              <p:cNvGrpSpPr/>
              <p:nvPr/>
            </p:nvGrpSpPr>
            <p:grpSpPr>
              <a:xfrm flipH="1">
                <a:off x="4321768" y="3621401"/>
                <a:ext cx="239006" cy="181217"/>
                <a:chOff x="6621095" y="1452181"/>
                <a:chExt cx="330894" cy="250785"/>
              </a:xfrm>
            </p:grpSpPr>
            <p:sp>
              <p:nvSpPr>
                <p:cNvPr id="353" name="Google Shape;353;p1"/>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1"/>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p1"/>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1"/>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1"/>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58" name="Google Shape;358;p1"/>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1"/>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60" name="Google Shape;360;p1"/>
          <p:cNvSpPr txBox="1">
            <a:spLocks noGrp="1"/>
          </p:cNvSpPr>
          <p:nvPr>
            <p:ph type="ctrTitle"/>
          </p:nvPr>
        </p:nvSpPr>
        <p:spPr>
          <a:xfrm>
            <a:off x="328750" y="-48300"/>
            <a:ext cx="6682800" cy="259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a:solidFill>
                  <a:srgbClr val="741B47"/>
                </a:solidFill>
              </a:rPr>
              <a:t>Computational Thinking?</a:t>
            </a:r>
            <a:endParaRPr>
              <a:solidFill>
                <a:srgbClr val="741B47"/>
              </a:solidFill>
              <a:latin typeface="Raleway Medium"/>
              <a:ea typeface="Raleway Medium"/>
              <a:cs typeface="Raleway Medium"/>
              <a:sym typeface="Raleway Medium"/>
            </a:endParaRPr>
          </a:p>
        </p:txBody>
      </p:sp>
      <p:sp>
        <p:nvSpPr>
          <p:cNvPr id="361" name="Google Shape;361;p1"/>
          <p:cNvSpPr txBox="1">
            <a:spLocks noGrp="1"/>
          </p:cNvSpPr>
          <p:nvPr>
            <p:ph type="ctrTitle"/>
          </p:nvPr>
        </p:nvSpPr>
        <p:spPr>
          <a:xfrm>
            <a:off x="328750" y="3074825"/>
            <a:ext cx="3180600" cy="8364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Session-2</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1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10</a:t>
            </a:fld>
            <a:endParaRPr/>
          </a:p>
        </p:txBody>
      </p:sp>
      <p:sp>
        <p:nvSpPr>
          <p:cNvPr id="427" name="Google Shape;427;p10"/>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Pseudocode</a:t>
            </a:r>
            <a:endParaRPr sz="4000">
              <a:solidFill>
                <a:srgbClr val="419DD3"/>
              </a:solidFill>
              <a:latin typeface="Raleway Medium"/>
              <a:ea typeface="Raleway Medium"/>
              <a:cs typeface="Raleway Medium"/>
              <a:sym typeface="Raleway Medium"/>
            </a:endParaRPr>
          </a:p>
        </p:txBody>
      </p:sp>
      <p:sp>
        <p:nvSpPr>
          <p:cNvPr id="428" name="Google Shape;428;p10"/>
          <p:cNvSpPr txBox="1"/>
          <p:nvPr/>
        </p:nvSpPr>
        <p:spPr>
          <a:xfrm>
            <a:off x="467600" y="1172375"/>
            <a:ext cx="7806600" cy="6264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600"/>
              <a:buFont typeface="Arial"/>
              <a:buNone/>
            </a:pPr>
            <a:r>
              <a:rPr lang="tr-TR" sz="1600" b="0" i="0" u="none" strike="noStrike" cap="none" dirty="0" err="1">
                <a:solidFill>
                  <a:schemeClr val="dk1"/>
                </a:solidFill>
                <a:latin typeface="Raleway SemiBold"/>
                <a:ea typeface="Raleway SemiBold"/>
                <a:cs typeface="Raleway SemiBold"/>
                <a:sym typeface="Raleway SemiBold"/>
              </a:rPr>
              <a:t>Let’s</a:t>
            </a:r>
            <a:r>
              <a:rPr lang="tr-TR" sz="1600" b="0" i="0" u="none" strike="noStrike" cap="none" dirty="0">
                <a:solidFill>
                  <a:schemeClr val="dk1"/>
                </a:solidFill>
                <a:latin typeface="Raleway SemiBold"/>
                <a:ea typeface="Raleway SemiBold"/>
                <a:cs typeface="Raleway SemiBold"/>
                <a:sym typeface="Raleway SemiBold"/>
              </a:rPr>
              <a:t> </a:t>
            </a:r>
            <a:r>
              <a:rPr lang="tr-TR" sz="1600" b="0" i="0" u="none" strike="noStrike" cap="none" dirty="0" err="1">
                <a:solidFill>
                  <a:schemeClr val="dk1"/>
                </a:solidFill>
                <a:latin typeface="Raleway SemiBold"/>
                <a:ea typeface="Raleway SemiBold"/>
                <a:cs typeface="Raleway SemiBold"/>
                <a:sym typeface="Raleway SemiBold"/>
              </a:rPr>
              <a:t>discuss</a:t>
            </a:r>
            <a:r>
              <a:rPr lang="tr-TR" sz="1600" b="0" i="0" u="none" strike="noStrike" cap="none" dirty="0">
                <a:solidFill>
                  <a:schemeClr val="dk1"/>
                </a:solidFill>
                <a:latin typeface="Raleway SemiBold"/>
                <a:ea typeface="Raleway SemiBold"/>
                <a:cs typeface="Raleway SemiBold"/>
                <a:sym typeface="Raleway SemiBold"/>
              </a:rPr>
              <a:t> </a:t>
            </a:r>
            <a:r>
              <a:rPr lang="tr-TR" sz="1600" b="0" i="0" u="none" strike="noStrike" cap="none" dirty="0" err="1">
                <a:solidFill>
                  <a:schemeClr val="dk1"/>
                </a:solidFill>
                <a:latin typeface="Raleway SemiBold"/>
                <a:ea typeface="Raleway SemiBold"/>
                <a:cs typeface="Raleway SemiBold"/>
                <a:sym typeface="Raleway SemiBold"/>
              </a:rPr>
              <a:t>and</a:t>
            </a:r>
            <a:r>
              <a:rPr lang="tr-TR" sz="1600" b="0" i="0" u="none" strike="noStrike" cap="none" dirty="0">
                <a:solidFill>
                  <a:schemeClr val="dk1"/>
                </a:solidFill>
                <a:latin typeface="Raleway SemiBold"/>
                <a:ea typeface="Raleway SemiBold"/>
                <a:cs typeface="Raleway SemiBold"/>
                <a:sym typeface="Raleway SemiBold"/>
              </a:rPr>
              <a:t> </a:t>
            </a:r>
            <a:r>
              <a:rPr lang="tr-TR" sz="1600" b="0" i="0" u="none" strike="noStrike" cap="none" dirty="0" err="1">
                <a:solidFill>
                  <a:schemeClr val="dk1"/>
                </a:solidFill>
                <a:latin typeface="Raleway SemiBold"/>
                <a:ea typeface="Raleway SemiBold"/>
                <a:cs typeface="Raleway SemiBold"/>
                <a:sym typeface="Raleway SemiBold"/>
              </a:rPr>
              <a:t>try</a:t>
            </a:r>
            <a:r>
              <a:rPr lang="tr-TR" sz="1600" b="0" i="0" u="none" strike="noStrike" cap="none" dirty="0">
                <a:solidFill>
                  <a:schemeClr val="dk1"/>
                </a:solidFill>
                <a:latin typeface="Raleway SemiBold"/>
                <a:ea typeface="Raleway SemiBold"/>
                <a:cs typeface="Raleway SemiBold"/>
                <a:sym typeface="Raleway SemiBold"/>
              </a:rPr>
              <a:t> </a:t>
            </a:r>
            <a:r>
              <a:rPr lang="tr-TR" sz="1600" b="0" i="0" u="none" strike="noStrike" cap="none" dirty="0" err="1">
                <a:solidFill>
                  <a:schemeClr val="dk1"/>
                </a:solidFill>
                <a:latin typeface="Raleway SemiBold"/>
                <a:ea typeface="Raleway SemiBold"/>
                <a:cs typeface="Raleway SemiBold"/>
                <a:sym typeface="Raleway SemiBold"/>
              </a:rPr>
              <a:t>to</a:t>
            </a:r>
            <a:r>
              <a:rPr lang="tr-TR" sz="1600" b="0" i="0" u="none" strike="noStrike" cap="none" dirty="0">
                <a:solidFill>
                  <a:schemeClr val="dk1"/>
                </a:solidFill>
                <a:latin typeface="Raleway SemiBold"/>
                <a:ea typeface="Raleway SemiBold"/>
                <a:cs typeface="Raleway SemiBold"/>
                <a:sym typeface="Raleway SemiBold"/>
              </a:rPr>
              <a:t> </a:t>
            </a:r>
            <a:r>
              <a:rPr lang="tr-TR" sz="1600" b="0" i="0" u="none" strike="noStrike" cap="none" dirty="0" err="1">
                <a:solidFill>
                  <a:schemeClr val="dk1"/>
                </a:solidFill>
                <a:latin typeface="Raleway SemiBold"/>
                <a:ea typeface="Raleway SemiBold"/>
                <a:cs typeface="Raleway SemiBold"/>
                <a:sym typeface="Raleway SemiBold"/>
              </a:rPr>
              <a:t>predict</a:t>
            </a:r>
            <a:r>
              <a:rPr lang="tr-TR" sz="1600" b="0" i="0" u="none" strike="noStrike" cap="none" dirty="0">
                <a:solidFill>
                  <a:schemeClr val="dk1"/>
                </a:solidFill>
                <a:latin typeface="Raleway SemiBold"/>
                <a:ea typeface="Raleway SemiBold"/>
                <a:cs typeface="Raleway SemiBold"/>
                <a:sym typeface="Raleway SemiBold"/>
              </a:rPr>
              <a:t> </a:t>
            </a:r>
            <a:r>
              <a:rPr lang="tr-TR" sz="1600" b="0" i="0" u="none" strike="noStrike" cap="none" dirty="0" err="1">
                <a:solidFill>
                  <a:schemeClr val="dk1"/>
                </a:solidFill>
                <a:latin typeface="Raleway SemiBold"/>
                <a:ea typeface="Raleway SemiBold"/>
                <a:cs typeface="Raleway SemiBold"/>
                <a:sym typeface="Raleway SemiBold"/>
              </a:rPr>
              <a:t>what</a:t>
            </a:r>
            <a:r>
              <a:rPr lang="tr-TR" sz="1600" b="0" i="0" u="none" strike="noStrike" cap="none" dirty="0">
                <a:solidFill>
                  <a:schemeClr val="dk1"/>
                </a:solidFill>
                <a:latin typeface="Raleway SemiBold"/>
                <a:ea typeface="Raleway SemiBold"/>
                <a:cs typeface="Raleway SemiBold"/>
                <a:sym typeface="Raleway SemiBold"/>
              </a:rPr>
              <a:t> </a:t>
            </a:r>
            <a:r>
              <a:rPr lang="tr-TR" sz="1600" b="0" i="0" u="none" strike="noStrike" cap="none" dirty="0" err="1">
                <a:solidFill>
                  <a:schemeClr val="dk1"/>
                </a:solidFill>
                <a:latin typeface="Raleway SemiBold"/>
                <a:ea typeface="Raleway SemiBold"/>
                <a:cs typeface="Raleway SemiBold"/>
                <a:sym typeface="Raleway SemiBold"/>
              </a:rPr>
              <a:t>does</a:t>
            </a:r>
            <a:r>
              <a:rPr lang="tr-TR" sz="1600" b="0" i="0" u="none" strike="noStrike" cap="none" dirty="0">
                <a:solidFill>
                  <a:schemeClr val="dk1"/>
                </a:solidFill>
                <a:latin typeface="Raleway SemiBold"/>
                <a:ea typeface="Raleway SemiBold"/>
                <a:cs typeface="Raleway SemiBold"/>
                <a:sym typeface="Raleway SemiBold"/>
              </a:rPr>
              <a:t> </a:t>
            </a:r>
            <a:r>
              <a:rPr lang="tr-TR" sz="1600" b="0" i="0" u="none" strike="noStrike" cap="none" dirty="0" err="1">
                <a:solidFill>
                  <a:schemeClr val="dk1"/>
                </a:solidFill>
                <a:latin typeface="Raleway SemiBold"/>
                <a:ea typeface="Raleway SemiBold"/>
                <a:cs typeface="Raleway SemiBold"/>
                <a:sym typeface="Raleway SemiBold"/>
              </a:rPr>
              <a:t>pseudocode</a:t>
            </a:r>
            <a:r>
              <a:rPr lang="tr-TR" sz="1600" b="0" i="0" u="none" strike="noStrike" cap="none" dirty="0">
                <a:solidFill>
                  <a:schemeClr val="dk1"/>
                </a:solidFill>
                <a:latin typeface="Raleway SemiBold"/>
                <a:ea typeface="Raleway SemiBold"/>
                <a:cs typeface="Raleway SemiBold"/>
                <a:sym typeface="Raleway SemiBold"/>
              </a:rPr>
              <a:t> </a:t>
            </a:r>
            <a:r>
              <a:rPr lang="tr-TR" sz="1600" b="0" i="0" u="none" strike="noStrike" cap="none" dirty="0" err="1">
                <a:solidFill>
                  <a:schemeClr val="dk1"/>
                </a:solidFill>
                <a:latin typeface="Raleway SemiBold"/>
                <a:ea typeface="Raleway SemiBold"/>
                <a:cs typeface="Raleway SemiBold"/>
                <a:sym typeface="Raleway SemiBold"/>
              </a:rPr>
              <a:t>mean</a:t>
            </a:r>
            <a:r>
              <a:rPr lang="tr-TR" sz="1600" b="0" i="0" u="none" strike="noStrike" cap="none" dirty="0">
                <a:solidFill>
                  <a:schemeClr val="dk1"/>
                </a:solidFill>
                <a:latin typeface="Raleway SemiBold"/>
                <a:ea typeface="Raleway SemiBold"/>
                <a:cs typeface="Raleway SemiBold"/>
                <a:sym typeface="Raleway SemiBold"/>
              </a:rPr>
              <a:t>!</a:t>
            </a:r>
            <a:endParaRPr sz="1600" b="0" i="0" u="none" strike="noStrike" cap="none" dirty="0">
              <a:solidFill>
                <a:schemeClr val="dk1"/>
              </a:solidFill>
              <a:latin typeface="Raleway SemiBold"/>
              <a:ea typeface="Raleway SemiBold"/>
              <a:cs typeface="Raleway SemiBold"/>
              <a:sym typeface="Raleway SemiBold"/>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Barlow Light"/>
              <a:ea typeface="Barlow Light"/>
              <a:cs typeface="Barlow Light"/>
              <a:sym typeface="Barlow Light"/>
            </a:endParaRPr>
          </a:p>
        </p:txBody>
      </p:sp>
      <p:pic>
        <p:nvPicPr>
          <p:cNvPr id="429" name="Google Shape;429;p10"/>
          <p:cNvPicPr preferRelativeResize="0"/>
          <p:nvPr/>
        </p:nvPicPr>
        <p:blipFill rotWithShape="1">
          <a:blip r:embed="rId3">
            <a:alphaModFix/>
          </a:blip>
          <a:srcRect/>
          <a:stretch/>
        </p:blipFill>
        <p:spPr>
          <a:xfrm>
            <a:off x="2389575" y="2014675"/>
            <a:ext cx="4364849" cy="2459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1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11</a:t>
            </a:fld>
            <a:endParaRPr/>
          </a:p>
        </p:txBody>
      </p:sp>
      <p:sp>
        <p:nvSpPr>
          <p:cNvPr id="435" name="Google Shape;435;p11"/>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Pseudocode</a:t>
            </a:r>
            <a:endParaRPr>
              <a:solidFill>
                <a:srgbClr val="3F98CC"/>
              </a:solidFill>
            </a:endParaRPr>
          </a:p>
        </p:txBody>
      </p:sp>
      <p:sp>
        <p:nvSpPr>
          <p:cNvPr id="436" name="Google Shape;436;p11"/>
          <p:cNvSpPr txBox="1"/>
          <p:nvPr/>
        </p:nvSpPr>
        <p:spPr>
          <a:xfrm>
            <a:off x="-47172" y="527062"/>
            <a:ext cx="9031515" cy="2249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50000"/>
              </a:lnSpc>
              <a:spcBef>
                <a:spcPts val="0"/>
              </a:spcBef>
              <a:spcAft>
                <a:spcPts val="0"/>
              </a:spcAft>
              <a:buClr>
                <a:srgbClr val="000000"/>
              </a:buClr>
              <a:buSzPts val="1400"/>
              <a:buFont typeface="Barlow Light"/>
              <a:buChar char="●"/>
            </a:pPr>
            <a:r>
              <a:rPr lang="tr-TR" sz="2000" b="0" i="0" u="none" strike="noStrike" cap="none">
                <a:solidFill>
                  <a:schemeClr val="dk1"/>
                </a:solidFill>
                <a:latin typeface="Barlow Light"/>
                <a:ea typeface="Barlow Light"/>
                <a:cs typeface="Barlow Light"/>
                <a:sym typeface="Barlow Light"/>
              </a:rPr>
              <a:t>Pseudocodes are one of two popular ways to represent an algorithm.</a:t>
            </a:r>
            <a:endParaRPr sz="2000" b="0" i="0" u="none" strike="noStrike" cap="none">
              <a:solidFill>
                <a:schemeClr val="dk1"/>
              </a:solidFill>
              <a:latin typeface="Barlow Light"/>
              <a:ea typeface="Barlow Light"/>
              <a:cs typeface="Barlow Light"/>
              <a:sym typeface="Barlow Light"/>
            </a:endParaRPr>
          </a:p>
          <a:p>
            <a:pPr marL="457200" marR="0" lvl="0" indent="-317500" algn="l" rtl="0">
              <a:lnSpc>
                <a:spcPct val="150000"/>
              </a:lnSpc>
              <a:spcBef>
                <a:spcPts val="0"/>
              </a:spcBef>
              <a:spcAft>
                <a:spcPts val="0"/>
              </a:spcAft>
              <a:buClr>
                <a:srgbClr val="000000"/>
              </a:buClr>
              <a:buSzPts val="1400"/>
              <a:buFont typeface="Barlow Light"/>
              <a:buChar char="●"/>
            </a:pPr>
            <a:r>
              <a:rPr lang="tr-TR" sz="2000" b="0" i="0" u="none" strike="noStrike" cap="none">
                <a:solidFill>
                  <a:schemeClr val="dk1"/>
                </a:solidFill>
                <a:latin typeface="Barlow Light"/>
                <a:ea typeface="Barlow Light"/>
                <a:cs typeface="Barlow Light"/>
                <a:sym typeface="Barlow Light"/>
              </a:rPr>
              <a:t>Pseudocode is an informal way of representing a computer program or an algorithm.</a:t>
            </a:r>
            <a:endParaRPr sz="2000" b="0" i="0" u="none" strike="noStrike" cap="none">
              <a:solidFill>
                <a:schemeClr val="dk1"/>
              </a:solidFill>
              <a:latin typeface="Barlow Light"/>
              <a:ea typeface="Barlow Light"/>
              <a:cs typeface="Barlow Light"/>
              <a:sym typeface="Barlow Light"/>
            </a:endParaRPr>
          </a:p>
          <a:p>
            <a:pPr marL="457200" marR="0" lvl="0" indent="-317500" algn="l" rtl="0">
              <a:lnSpc>
                <a:spcPct val="150000"/>
              </a:lnSpc>
              <a:spcBef>
                <a:spcPts val="0"/>
              </a:spcBef>
              <a:spcAft>
                <a:spcPts val="0"/>
              </a:spcAft>
              <a:buClr>
                <a:srgbClr val="000000"/>
              </a:buClr>
              <a:buSzPts val="1400"/>
              <a:buFont typeface="Barlow Light"/>
              <a:buChar char="●"/>
            </a:pPr>
            <a:r>
              <a:rPr lang="tr-TR" sz="2000" b="0" i="0" u="none" strike="noStrike" cap="none">
                <a:solidFill>
                  <a:schemeClr val="dk1"/>
                </a:solidFill>
                <a:latin typeface="Barlow Light"/>
                <a:ea typeface="Barlow Light"/>
                <a:cs typeface="Barlow Light"/>
                <a:sym typeface="Barlow Light"/>
              </a:rPr>
              <a:t>It looks like a programming language though, it should be written in a programming language for it to be executed. It’s language-agnostic.</a:t>
            </a:r>
            <a:endParaRPr sz="2000" b="0" i="0" u="none" strike="noStrike" cap="none">
              <a:solidFill>
                <a:schemeClr val="dk1"/>
              </a:solidFill>
              <a:latin typeface="Barlow Light"/>
              <a:ea typeface="Barlow Light"/>
              <a:cs typeface="Barlow Light"/>
              <a:sym typeface="Barlow Light"/>
            </a:endParaRPr>
          </a:p>
          <a:p>
            <a:pPr marL="457200" marR="0" lvl="0" indent="-317500" algn="l" rtl="0">
              <a:lnSpc>
                <a:spcPct val="150000"/>
              </a:lnSpc>
              <a:spcBef>
                <a:spcPts val="0"/>
              </a:spcBef>
              <a:spcAft>
                <a:spcPts val="0"/>
              </a:spcAft>
              <a:buClr>
                <a:srgbClr val="000000"/>
              </a:buClr>
              <a:buSzPts val="1400"/>
              <a:buFont typeface="Barlow Light"/>
              <a:buChar char="●"/>
            </a:pPr>
            <a:r>
              <a:rPr lang="tr-TR" sz="2000" b="0" i="0" u="none" strike="noStrike" cap="none">
                <a:solidFill>
                  <a:schemeClr val="dk1"/>
                </a:solidFill>
                <a:latin typeface="Barlow Light"/>
                <a:ea typeface="Barlow Light"/>
                <a:cs typeface="Barlow Light"/>
                <a:sym typeface="Barlow Light"/>
              </a:rPr>
              <a:t>Writing pseudocode is basically writing what you want your programm to do in English.</a:t>
            </a:r>
            <a:endParaRPr sz="2000" b="0" i="0" u="none" strike="noStrike" cap="none">
              <a:solidFill>
                <a:schemeClr val="dk1"/>
              </a:solidFill>
              <a:latin typeface="Barlow Light"/>
              <a:ea typeface="Barlow Light"/>
              <a:cs typeface="Barlow Light"/>
              <a:sym typeface="Barlow Light"/>
            </a:endParaRPr>
          </a:p>
          <a:p>
            <a:pPr marL="457200" marR="0" lvl="0" indent="-317500" algn="l" rtl="0">
              <a:lnSpc>
                <a:spcPct val="150000"/>
              </a:lnSpc>
              <a:spcBef>
                <a:spcPts val="0"/>
              </a:spcBef>
              <a:spcAft>
                <a:spcPts val="0"/>
              </a:spcAft>
              <a:buClr>
                <a:srgbClr val="000000"/>
              </a:buClr>
              <a:buSzPts val="1400"/>
              <a:buFont typeface="Barlow Light"/>
              <a:buChar char="●"/>
            </a:pPr>
            <a:r>
              <a:rPr lang="tr-TR" sz="2000" b="0" i="0" u="none" strike="noStrike" cap="none">
                <a:solidFill>
                  <a:schemeClr val="dk1"/>
                </a:solidFill>
                <a:latin typeface="Barlow Light"/>
                <a:ea typeface="Barlow Light"/>
                <a:cs typeface="Barlow Light"/>
                <a:sym typeface="Barlow Light"/>
              </a:rPr>
              <a:t>Aims to mimic the general style of a programming language</a:t>
            </a:r>
            <a:endParaRPr sz="2000" b="0" i="0" u="none" strike="noStrike" cap="none">
              <a:solidFill>
                <a:schemeClr val="dk1"/>
              </a:solidFill>
              <a:latin typeface="Barlow Light"/>
              <a:ea typeface="Barlow Light"/>
              <a:cs typeface="Barlow Light"/>
              <a:sym typeface="Barlow Light"/>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Light"/>
              <a:ea typeface="Barlow Light"/>
              <a:cs typeface="Barlow Light"/>
              <a:sym typeface="Barlow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12</a:t>
            </a:fld>
            <a:endParaRPr/>
          </a:p>
        </p:txBody>
      </p:sp>
      <p:sp>
        <p:nvSpPr>
          <p:cNvPr id="442" name="Google Shape;442;p12"/>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Pseudocode</a:t>
            </a:r>
            <a:endParaRPr>
              <a:solidFill>
                <a:srgbClr val="3F98CC"/>
              </a:solidFill>
            </a:endParaRPr>
          </a:p>
        </p:txBody>
      </p:sp>
      <p:pic>
        <p:nvPicPr>
          <p:cNvPr id="443" name="Google Shape;443;p12"/>
          <p:cNvPicPr preferRelativeResize="0"/>
          <p:nvPr/>
        </p:nvPicPr>
        <p:blipFill rotWithShape="1">
          <a:blip r:embed="rId3">
            <a:alphaModFix/>
          </a:blip>
          <a:srcRect/>
          <a:stretch/>
        </p:blipFill>
        <p:spPr>
          <a:xfrm>
            <a:off x="431800" y="1248763"/>
            <a:ext cx="4845225" cy="2645975"/>
          </a:xfrm>
          <a:prstGeom prst="rect">
            <a:avLst/>
          </a:prstGeom>
          <a:noFill/>
          <a:ln>
            <a:noFill/>
          </a:ln>
        </p:spPr>
      </p:pic>
      <p:sp>
        <p:nvSpPr>
          <p:cNvPr id="444" name="Google Shape;444;p12"/>
          <p:cNvSpPr/>
          <p:nvPr/>
        </p:nvSpPr>
        <p:spPr>
          <a:xfrm>
            <a:off x="624625" y="1202050"/>
            <a:ext cx="788100" cy="342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5" name="Google Shape;445;p12"/>
          <p:cNvPicPr preferRelativeResize="0"/>
          <p:nvPr/>
        </p:nvPicPr>
        <p:blipFill rotWithShape="1">
          <a:blip r:embed="rId4">
            <a:alphaModFix/>
          </a:blip>
          <a:srcRect/>
          <a:stretch/>
        </p:blipFill>
        <p:spPr>
          <a:xfrm>
            <a:off x="5574536" y="1151299"/>
            <a:ext cx="2770990" cy="21096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13</a:t>
            </a:fld>
            <a:endParaRPr/>
          </a:p>
        </p:txBody>
      </p:sp>
      <p:sp>
        <p:nvSpPr>
          <p:cNvPr id="451" name="Google Shape;451;p13"/>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Pseudocode</a:t>
            </a:r>
            <a:endParaRPr>
              <a:solidFill>
                <a:srgbClr val="3F98CC"/>
              </a:solidFill>
            </a:endParaRPr>
          </a:p>
        </p:txBody>
      </p:sp>
      <p:pic>
        <p:nvPicPr>
          <p:cNvPr id="452" name="Google Shape;452;p13"/>
          <p:cNvPicPr preferRelativeResize="0"/>
          <p:nvPr/>
        </p:nvPicPr>
        <p:blipFill rotWithShape="1">
          <a:blip r:embed="rId3">
            <a:alphaModFix/>
          </a:blip>
          <a:srcRect/>
          <a:stretch/>
        </p:blipFill>
        <p:spPr>
          <a:xfrm>
            <a:off x="431800" y="1248763"/>
            <a:ext cx="4845225" cy="2645975"/>
          </a:xfrm>
          <a:prstGeom prst="rect">
            <a:avLst/>
          </a:prstGeom>
          <a:noFill/>
          <a:ln>
            <a:noFill/>
          </a:ln>
        </p:spPr>
      </p:pic>
      <p:sp>
        <p:nvSpPr>
          <p:cNvPr id="453" name="Google Shape;453;p13"/>
          <p:cNvSpPr/>
          <p:nvPr/>
        </p:nvSpPr>
        <p:spPr>
          <a:xfrm>
            <a:off x="595650" y="1470100"/>
            <a:ext cx="679500" cy="275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54" name="Google Shape;454;p13"/>
          <p:cNvPicPr preferRelativeResize="0"/>
          <p:nvPr/>
        </p:nvPicPr>
        <p:blipFill rotWithShape="1">
          <a:blip r:embed="rId4">
            <a:alphaModFix/>
          </a:blip>
          <a:srcRect/>
          <a:stretch/>
        </p:blipFill>
        <p:spPr>
          <a:xfrm>
            <a:off x="5443900" y="1248775"/>
            <a:ext cx="3562176" cy="20068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1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14</a:t>
            </a:fld>
            <a:endParaRPr/>
          </a:p>
        </p:txBody>
      </p:sp>
      <p:sp>
        <p:nvSpPr>
          <p:cNvPr id="460" name="Google Shape;460;p14"/>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Pseudocode</a:t>
            </a:r>
            <a:endParaRPr>
              <a:solidFill>
                <a:srgbClr val="3F98CC"/>
              </a:solidFill>
            </a:endParaRPr>
          </a:p>
        </p:txBody>
      </p:sp>
      <p:pic>
        <p:nvPicPr>
          <p:cNvPr id="461" name="Google Shape;461;p14"/>
          <p:cNvPicPr preferRelativeResize="0"/>
          <p:nvPr/>
        </p:nvPicPr>
        <p:blipFill rotWithShape="1">
          <a:blip r:embed="rId3">
            <a:alphaModFix/>
          </a:blip>
          <a:srcRect/>
          <a:stretch/>
        </p:blipFill>
        <p:spPr>
          <a:xfrm>
            <a:off x="431800" y="1248763"/>
            <a:ext cx="4845225" cy="2645975"/>
          </a:xfrm>
          <a:prstGeom prst="rect">
            <a:avLst/>
          </a:prstGeom>
          <a:noFill/>
          <a:ln>
            <a:noFill/>
          </a:ln>
        </p:spPr>
      </p:pic>
      <p:sp>
        <p:nvSpPr>
          <p:cNvPr id="462" name="Google Shape;462;p14"/>
          <p:cNvSpPr/>
          <p:nvPr/>
        </p:nvSpPr>
        <p:spPr>
          <a:xfrm>
            <a:off x="602900" y="1687425"/>
            <a:ext cx="679500" cy="275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3" name="Google Shape;463;p14"/>
          <p:cNvPicPr preferRelativeResize="0"/>
          <p:nvPr/>
        </p:nvPicPr>
        <p:blipFill rotWithShape="1">
          <a:blip r:embed="rId4">
            <a:alphaModFix/>
          </a:blip>
          <a:srcRect/>
          <a:stretch/>
        </p:blipFill>
        <p:spPr>
          <a:xfrm>
            <a:off x="5429425" y="952600"/>
            <a:ext cx="3562174" cy="19906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1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Keyword</a:t>
            </a:r>
            <a:endParaRPr>
              <a:solidFill>
                <a:srgbClr val="741B47"/>
              </a:solidFill>
            </a:endParaRPr>
          </a:p>
        </p:txBody>
      </p:sp>
      <p:sp>
        <p:nvSpPr>
          <p:cNvPr id="469" name="Google Shape;469;p15"/>
          <p:cNvSpPr txBox="1">
            <a:spLocks noGrp="1"/>
          </p:cNvSpPr>
          <p:nvPr>
            <p:ph type="body" idx="1"/>
          </p:nvPr>
        </p:nvSpPr>
        <p:spPr>
          <a:xfrm>
            <a:off x="457199" y="885725"/>
            <a:ext cx="8451923" cy="36033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There are these keywords that are widely used, you can use your own keywords, but these are the most frequently used amongst other computer programmers and should not be used as variable names.</a:t>
            </a:r>
            <a:endParaRPr/>
          </a:p>
        </p:txBody>
      </p:sp>
      <p:sp>
        <p:nvSpPr>
          <p:cNvPr id="470" name="Google Shape;470;p1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15</a:t>
            </a:fld>
            <a:endParaRPr/>
          </a:p>
        </p:txBody>
      </p:sp>
      <p:pic>
        <p:nvPicPr>
          <p:cNvPr id="471" name="Google Shape;471;p15"/>
          <p:cNvPicPr preferRelativeResize="0"/>
          <p:nvPr/>
        </p:nvPicPr>
        <p:blipFill rotWithShape="1">
          <a:blip r:embed="rId3">
            <a:alphaModFix/>
          </a:blip>
          <a:srcRect/>
          <a:stretch/>
        </p:blipFill>
        <p:spPr>
          <a:xfrm>
            <a:off x="1863941" y="2333607"/>
            <a:ext cx="6123316" cy="260073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1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Variable </a:t>
            </a:r>
            <a:endParaRPr>
              <a:solidFill>
                <a:srgbClr val="741B47"/>
              </a:solidFill>
            </a:endParaRPr>
          </a:p>
        </p:txBody>
      </p:sp>
      <p:sp>
        <p:nvSpPr>
          <p:cNvPr id="477" name="Google Shape;477;p16"/>
          <p:cNvSpPr txBox="1">
            <a:spLocks noGrp="1"/>
          </p:cNvSpPr>
          <p:nvPr>
            <p:ph type="body" idx="1"/>
          </p:nvPr>
        </p:nvSpPr>
        <p:spPr>
          <a:xfrm>
            <a:off x="234879" y="885724"/>
            <a:ext cx="8674244" cy="4048621"/>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b="0" i="0">
                <a:solidFill>
                  <a:srgbClr val="202122"/>
                </a:solidFill>
                <a:latin typeface="Arial"/>
                <a:ea typeface="Arial"/>
                <a:cs typeface="Arial"/>
                <a:sym typeface="Arial"/>
              </a:rPr>
              <a:t>Variable is a symbolic name associated with a value and whose associated value may be changed</a:t>
            </a:r>
            <a:r>
              <a:rPr lang="tr-TR"/>
              <a:t>.</a:t>
            </a:r>
            <a:endParaRPr/>
          </a:p>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r>
              <a:rPr lang="tr-TR"/>
              <a:t>			</a:t>
            </a:r>
            <a:r>
              <a:rPr lang="tr-TR" b="1"/>
              <a:t>X = 10</a:t>
            </a:r>
            <a:endParaRPr/>
          </a:p>
          <a:p>
            <a:pPr marL="0" lvl="0" indent="0" algn="l" rtl="0">
              <a:lnSpc>
                <a:spcPct val="110000"/>
              </a:lnSpc>
              <a:spcBef>
                <a:spcPts val="600"/>
              </a:spcBef>
              <a:spcAft>
                <a:spcPts val="0"/>
              </a:spcAft>
              <a:buSzPts val="1800"/>
              <a:buNone/>
            </a:pPr>
            <a:r>
              <a:rPr lang="tr-TR"/>
              <a:t>"X" is variable name</a:t>
            </a:r>
            <a:endParaRPr/>
          </a:p>
          <a:p>
            <a:pPr marL="0" lvl="0" indent="0" algn="l" rtl="0">
              <a:lnSpc>
                <a:spcPct val="110000"/>
              </a:lnSpc>
              <a:spcBef>
                <a:spcPts val="600"/>
              </a:spcBef>
              <a:spcAft>
                <a:spcPts val="0"/>
              </a:spcAft>
              <a:buSzPts val="1800"/>
              <a:buNone/>
            </a:pPr>
            <a:r>
              <a:rPr lang="tr-TR"/>
              <a:t>10 is variable value</a:t>
            </a:r>
            <a:endParaRPr/>
          </a:p>
          <a:p>
            <a:pPr marL="0" lvl="0" indent="0" algn="l" rtl="0">
              <a:lnSpc>
                <a:spcPct val="110000"/>
              </a:lnSpc>
              <a:spcBef>
                <a:spcPts val="600"/>
              </a:spcBef>
              <a:spcAft>
                <a:spcPts val="0"/>
              </a:spcAft>
              <a:buSzPts val="1800"/>
              <a:buNone/>
            </a:pPr>
            <a:r>
              <a:rPr lang="tr-TR"/>
              <a:t>X=10 meaning is X's variable value 10</a:t>
            </a:r>
            <a:endParaRPr/>
          </a:p>
          <a:p>
            <a:pPr marL="0" lvl="0" indent="0" algn="l" rtl="0">
              <a:lnSpc>
                <a:spcPct val="110000"/>
              </a:lnSpc>
              <a:spcBef>
                <a:spcPts val="600"/>
              </a:spcBef>
              <a:spcAft>
                <a:spcPts val="0"/>
              </a:spcAft>
              <a:buSzPts val="1800"/>
              <a:buNone/>
            </a:pPr>
            <a:r>
              <a:rPr lang="tr-TR"/>
              <a:t>			</a:t>
            </a:r>
            <a:r>
              <a:rPr lang="tr-TR" b="1"/>
              <a:t>print x</a:t>
            </a:r>
            <a:endParaRPr/>
          </a:p>
          <a:p>
            <a:pPr marL="0" lvl="0" indent="0" algn="l" rtl="0">
              <a:lnSpc>
                <a:spcPct val="110000"/>
              </a:lnSpc>
              <a:spcBef>
                <a:spcPts val="600"/>
              </a:spcBef>
              <a:spcAft>
                <a:spcPts val="0"/>
              </a:spcAft>
              <a:buSzPts val="1800"/>
              <a:buNone/>
            </a:pPr>
            <a:r>
              <a:rPr lang="tr-TR"/>
              <a:t>	</a:t>
            </a:r>
            <a:endParaRPr/>
          </a:p>
          <a:p>
            <a:pPr marL="0" lvl="0" indent="0" algn="l" rtl="0">
              <a:lnSpc>
                <a:spcPct val="110000"/>
              </a:lnSpc>
              <a:spcBef>
                <a:spcPts val="600"/>
              </a:spcBef>
              <a:spcAft>
                <a:spcPts val="0"/>
              </a:spcAft>
              <a:buSzPts val="1800"/>
              <a:buNone/>
            </a:pPr>
            <a:r>
              <a:rPr lang="tr-TR"/>
              <a:t> </a:t>
            </a:r>
            <a:endParaRPr b="1"/>
          </a:p>
          <a:p>
            <a:pPr marL="0" lvl="0" indent="0" algn="l" rtl="0">
              <a:lnSpc>
                <a:spcPct val="110000"/>
              </a:lnSpc>
              <a:spcBef>
                <a:spcPts val="600"/>
              </a:spcBef>
              <a:spcAft>
                <a:spcPts val="0"/>
              </a:spcAft>
              <a:buSzPts val="1800"/>
              <a:buNone/>
            </a:pPr>
            <a:endParaRPr/>
          </a:p>
        </p:txBody>
      </p:sp>
      <p:sp>
        <p:nvSpPr>
          <p:cNvPr id="478" name="Google Shape;478;p16"/>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16</a:t>
            </a:fld>
            <a:endParaRPr/>
          </a:p>
        </p:txBody>
      </p:sp>
      <p:pic>
        <p:nvPicPr>
          <p:cNvPr id="479" name="Google Shape;479;p16"/>
          <p:cNvPicPr preferRelativeResize="0"/>
          <p:nvPr/>
        </p:nvPicPr>
        <p:blipFill rotWithShape="1">
          <a:blip r:embed="rId3">
            <a:alphaModFix/>
          </a:blip>
          <a:srcRect/>
          <a:stretch/>
        </p:blipFill>
        <p:spPr>
          <a:xfrm>
            <a:off x="4794165" y="1275348"/>
            <a:ext cx="4114956" cy="3282386"/>
          </a:xfrm>
          <a:prstGeom prst="rect">
            <a:avLst/>
          </a:prstGeom>
          <a:noFill/>
          <a:ln>
            <a:noFill/>
          </a:ln>
        </p:spPr>
      </p:pic>
      <p:sp>
        <p:nvSpPr>
          <p:cNvPr id="480" name="Google Shape;480;p16"/>
          <p:cNvSpPr/>
          <p:nvPr/>
        </p:nvSpPr>
        <p:spPr>
          <a:xfrm rot="-5104757">
            <a:off x="4448169" y="336238"/>
            <a:ext cx="636507" cy="3053689"/>
          </a:xfrm>
          <a:prstGeom prst="curvedLeftArrow">
            <a:avLst>
              <a:gd name="adj1" fmla="val 25000"/>
              <a:gd name="adj2" fmla="val 50000"/>
              <a:gd name="adj3" fmla="val 25000"/>
            </a:avLst>
          </a:prstGeom>
          <a:solidFill>
            <a:schemeClr val="accent5"/>
          </a:solidFill>
          <a:ln w="25400" cap="flat" cmpd="sng">
            <a:solidFill>
              <a:srgbClr val="B5940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81" name="Google Shape;481;p16"/>
          <p:cNvSpPr/>
          <p:nvPr/>
        </p:nvSpPr>
        <p:spPr>
          <a:xfrm rot="3822282">
            <a:off x="4627393" y="2213758"/>
            <a:ext cx="453576" cy="2911706"/>
          </a:xfrm>
          <a:prstGeom prst="curvedLeftArrow">
            <a:avLst>
              <a:gd name="adj1" fmla="val 25000"/>
              <a:gd name="adj2" fmla="val 50000"/>
              <a:gd name="adj3" fmla="val 25000"/>
            </a:avLst>
          </a:prstGeom>
          <a:solidFill>
            <a:schemeClr val="accent5"/>
          </a:solidFill>
          <a:ln w="25400" cap="flat" cmpd="sng">
            <a:solidFill>
              <a:srgbClr val="B5940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7"/>
          <p:cNvSpPr txBox="1">
            <a:spLocks noGrp="1"/>
          </p:cNvSpPr>
          <p:nvPr>
            <p:ph type="title"/>
          </p:nvPr>
        </p:nvSpPr>
        <p:spPr>
          <a:xfrm>
            <a:off x="457200" y="192648"/>
            <a:ext cx="6913084"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Arithmetic Operators</a:t>
            </a:r>
            <a:endParaRPr>
              <a:solidFill>
                <a:srgbClr val="741B47"/>
              </a:solidFill>
            </a:endParaRPr>
          </a:p>
        </p:txBody>
      </p:sp>
      <p:sp>
        <p:nvSpPr>
          <p:cNvPr id="487" name="Google Shape;487;p17"/>
          <p:cNvSpPr txBox="1">
            <a:spLocks noGrp="1"/>
          </p:cNvSpPr>
          <p:nvPr>
            <p:ph type="body" idx="1"/>
          </p:nvPr>
        </p:nvSpPr>
        <p:spPr>
          <a:xfrm>
            <a:off x="6139646" y="1275348"/>
            <a:ext cx="2769477" cy="2767842"/>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sz="3600">
                <a:solidFill>
                  <a:schemeClr val="accent4"/>
                </a:solidFill>
              </a:rPr>
              <a:t>	!</a:t>
            </a:r>
            <a:r>
              <a:rPr lang="tr-TR"/>
              <a:t> </a:t>
            </a:r>
            <a:endParaRPr/>
          </a:p>
          <a:p>
            <a:pPr marL="0" lvl="0" indent="0" algn="l" rtl="0">
              <a:lnSpc>
                <a:spcPct val="110000"/>
              </a:lnSpc>
              <a:spcBef>
                <a:spcPts val="600"/>
              </a:spcBef>
              <a:spcAft>
                <a:spcPts val="0"/>
              </a:spcAft>
              <a:buSzPts val="1800"/>
              <a:buNone/>
            </a:pPr>
            <a:r>
              <a:rPr lang="tr-TR"/>
              <a:t>In addition to these, there may be other arithmetic operators specific to the programming language you are using.</a:t>
            </a:r>
            <a:endParaRPr/>
          </a:p>
        </p:txBody>
      </p:sp>
      <p:sp>
        <p:nvSpPr>
          <p:cNvPr id="488" name="Google Shape;488;p17"/>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17</a:t>
            </a:fld>
            <a:endParaRPr/>
          </a:p>
        </p:txBody>
      </p:sp>
      <p:pic>
        <p:nvPicPr>
          <p:cNvPr id="489" name="Google Shape;489;p17"/>
          <p:cNvPicPr preferRelativeResize="0"/>
          <p:nvPr/>
        </p:nvPicPr>
        <p:blipFill rotWithShape="1">
          <a:blip r:embed="rId3">
            <a:alphaModFix/>
          </a:blip>
          <a:srcRect/>
          <a:stretch/>
        </p:blipFill>
        <p:spPr>
          <a:xfrm>
            <a:off x="559386" y="1275348"/>
            <a:ext cx="5204911" cy="24843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18"/>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Example</a:t>
            </a:r>
            <a:endParaRPr>
              <a:solidFill>
                <a:srgbClr val="741B47"/>
              </a:solidFill>
            </a:endParaRPr>
          </a:p>
        </p:txBody>
      </p:sp>
      <p:sp>
        <p:nvSpPr>
          <p:cNvPr id="495" name="Google Shape;495;p18"/>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18</a:t>
            </a:fld>
            <a:endParaRPr/>
          </a:p>
        </p:txBody>
      </p:sp>
      <p:sp>
        <p:nvSpPr>
          <p:cNvPr id="496" name="Google Shape;496;p18"/>
          <p:cNvSpPr txBox="1">
            <a:spLocks noGrp="1"/>
          </p:cNvSpPr>
          <p:nvPr>
            <p:ph type="body" idx="1"/>
          </p:nvPr>
        </p:nvSpPr>
        <p:spPr>
          <a:xfrm>
            <a:off x="457200" y="838848"/>
            <a:ext cx="6075802" cy="769616"/>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A pseudocode that outputs the sum of two numbers.</a:t>
            </a:r>
            <a:endParaRPr/>
          </a:p>
        </p:txBody>
      </p:sp>
      <p:sp>
        <p:nvSpPr>
          <p:cNvPr id="497" name="Google Shape;497;p18">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8"/>
          <p:cNvSpPr txBox="1"/>
          <p:nvPr/>
        </p:nvSpPr>
        <p:spPr>
          <a:xfrm>
            <a:off x="3277650" y="1316807"/>
            <a:ext cx="3207091" cy="3174140"/>
          </a:xfrm>
          <a:prstGeom prst="rect">
            <a:avLst/>
          </a:prstGeom>
          <a:noFill/>
          <a:ln>
            <a:noFill/>
          </a:ln>
        </p:spPr>
        <p:txBody>
          <a:bodyPr spcFirstLastPara="1" wrap="square" lIns="0" tIns="0" rIns="0" bIns="0" anchor="t" anchorCtr="0">
            <a:noAutofit/>
          </a:bodyPr>
          <a:lstStyle/>
          <a:p>
            <a:pPr marL="114300" marR="0" lvl="0" indent="0" algn="l" rtl="0">
              <a:lnSpc>
                <a:spcPct val="107000"/>
              </a:lnSpc>
              <a:spcBef>
                <a:spcPts val="600"/>
              </a:spcBef>
              <a:spcAft>
                <a:spcPts val="0"/>
              </a:spcAft>
              <a:buClr>
                <a:srgbClr val="741B47"/>
              </a:buClr>
              <a:buSzPts val="1800"/>
              <a:buFont typeface="Barlow Light"/>
              <a:buNone/>
            </a:pPr>
            <a:r>
              <a:rPr lang="tr-TR" sz="1800" b="0" i="0" u="none" strike="noStrike" cap="none">
                <a:solidFill>
                  <a:schemeClr val="dk1"/>
                </a:solidFill>
                <a:latin typeface="Calibri"/>
                <a:ea typeface="Calibri"/>
                <a:cs typeface="Calibri"/>
                <a:sym typeface="Calibri"/>
              </a:rPr>
              <a:t>START</a:t>
            </a:r>
            <a:endParaRPr/>
          </a:p>
          <a:p>
            <a:pPr marL="114300" marR="0" lvl="0" indent="0" algn="l" rtl="0">
              <a:lnSpc>
                <a:spcPct val="107000"/>
              </a:lnSpc>
              <a:spcBef>
                <a:spcPts val="1400"/>
              </a:spcBef>
              <a:spcAft>
                <a:spcPts val="0"/>
              </a:spcAft>
              <a:buClr>
                <a:srgbClr val="741B47"/>
              </a:buClr>
              <a:buSzPts val="1800"/>
              <a:buFont typeface="Barlow Light"/>
              <a:buNone/>
            </a:pPr>
            <a:r>
              <a:rPr lang="tr-TR" sz="1800" b="0" i="0" u="none" strike="noStrike" cap="none">
                <a:solidFill>
                  <a:schemeClr val="dk1"/>
                </a:solidFill>
                <a:latin typeface="Calibri"/>
                <a:ea typeface="Calibri"/>
                <a:cs typeface="Calibri"/>
                <a:sym typeface="Calibri"/>
              </a:rPr>
              <a:t>PRINT "enter first number"</a:t>
            </a:r>
            <a:endParaRPr/>
          </a:p>
          <a:p>
            <a:pPr marL="114300" marR="0" lvl="0" indent="0" algn="l" rtl="0">
              <a:lnSpc>
                <a:spcPct val="107000"/>
              </a:lnSpc>
              <a:spcBef>
                <a:spcPts val="1400"/>
              </a:spcBef>
              <a:spcAft>
                <a:spcPts val="0"/>
              </a:spcAft>
              <a:buClr>
                <a:srgbClr val="741B47"/>
              </a:buClr>
              <a:buSzPts val="1800"/>
              <a:buFont typeface="Barlow Light"/>
              <a:buNone/>
            </a:pPr>
            <a:r>
              <a:rPr lang="tr-TR" sz="1800" b="0" i="0" u="none" strike="noStrike" cap="none">
                <a:solidFill>
                  <a:schemeClr val="dk1"/>
                </a:solidFill>
                <a:latin typeface="Calibri"/>
                <a:ea typeface="Calibri"/>
                <a:cs typeface="Calibri"/>
                <a:sym typeface="Calibri"/>
              </a:rPr>
              <a:t>INPUT  number1</a:t>
            </a:r>
            <a:endParaRPr sz="1800" b="0" i="0" u="none" strike="noStrike" cap="none">
              <a:solidFill>
                <a:schemeClr val="dk1"/>
              </a:solidFill>
              <a:latin typeface="Calibri"/>
              <a:ea typeface="Calibri"/>
              <a:cs typeface="Calibri"/>
              <a:sym typeface="Calibri"/>
            </a:endParaRPr>
          </a:p>
          <a:p>
            <a:pPr marL="114300" marR="0" lvl="0" indent="0" algn="l" rtl="0">
              <a:lnSpc>
                <a:spcPct val="107000"/>
              </a:lnSpc>
              <a:spcBef>
                <a:spcPts val="1400"/>
              </a:spcBef>
              <a:spcAft>
                <a:spcPts val="0"/>
              </a:spcAft>
              <a:buClr>
                <a:srgbClr val="741B47"/>
              </a:buClr>
              <a:buSzPts val="1800"/>
              <a:buFont typeface="Barlow Light"/>
              <a:buNone/>
            </a:pPr>
            <a:r>
              <a:rPr lang="tr-TR" sz="1800" b="0" i="0" u="none" strike="noStrike" cap="none">
                <a:solidFill>
                  <a:schemeClr val="dk1"/>
                </a:solidFill>
                <a:latin typeface="Calibri"/>
                <a:ea typeface="Calibri"/>
                <a:cs typeface="Calibri"/>
                <a:sym typeface="Calibri"/>
              </a:rPr>
              <a:t>PRINT "enter second number"</a:t>
            </a:r>
            <a:endParaRPr/>
          </a:p>
          <a:p>
            <a:pPr marL="114300" marR="0" lvl="0" indent="0" algn="l" rtl="0">
              <a:lnSpc>
                <a:spcPct val="107000"/>
              </a:lnSpc>
              <a:spcBef>
                <a:spcPts val="1400"/>
              </a:spcBef>
              <a:spcAft>
                <a:spcPts val="0"/>
              </a:spcAft>
              <a:buClr>
                <a:srgbClr val="741B47"/>
              </a:buClr>
              <a:buSzPts val="1800"/>
              <a:buFont typeface="Barlow Light"/>
              <a:buNone/>
            </a:pPr>
            <a:r>
              <a:rPr lang="tr-TR" sz="1800" b="0" i="0" u="none" strike="noStrike" cap="none">
                <a:solidFill>
                  <a:schemeClr val="dk1"/>
                </a:solidFill>
                <a:latin typeface="Calibri"/>
                <a:ea typeface="Calibri"/>
                <a:cs typeface="Calibri"/>
                <a:sym typeface="Calibri"/>
              </a:rPr>
              <a:t>INPUT  number2</a:t>
            </a:r>
            <a:endParaRPr sz="1800" b="0" i="0" u="none" strike="noStrike" cap="none">
              <a:solidFill>
                <a:schemeClr val="dk1"/>
              </a:solidFill>
              <a:latin typeface="Calibri"/>
              <a:ea typeface="Calibri"/>
              <a:cs typeface="Calibri"/>
              <a:sym typeface="Calibri"/>
            </a:endParaRPr>
          </a:p>
          <a:p>
            <a:pPr marL="114300" marR="0" lvl="0" indent="0" algn="l" rtl="0">
              <a:lnSpc>
                <a:spcPct val="107000"/>
              </a:lnSpc>
              <a:spcBef>
                <a:spcPts val="1400"/>
              </a:spcBef>
              <a:spcAft>
                <a:spcPts val="0"/>
              </a:spcAft>
              <a:buClr>
                <a:srgbClr val="741B47"/>
              </a:buClr>
              <a:buSzPts val="1800"/>
              <a:buFont typeface="Barlow Light"/>
              <a:buNone/>
            </a:pPr>
            <a:r>
              <a:rPr lang="tr-TR" sz="1800" b="0" i="0" u="none" strike="noStrike" cap="none">
                <a:solidFill>
                  <a:schemeClr val="dk1"/>
                </a:solidFill>
                <a:latin typeface="Calibri"/>
                <a:ea typeface="Calibri"/>
                <a:cs typeface="Calibri"/>
                <a:sym typeface="Calibri"/>
              </a:rPr>
              <a:t>sum=number1+number2</a:t>
            </a:r>
            <a:endParaRPr/>
          </a:p>
          <a:p>
            <a:pPr marL="114300" marR="0" lvl="0" indent="0" algn="l" rtl="0">
              <a:lnSpc>
                <a:spcPct val="107000"/>
              </a:lnSpc>
              <a:spcBef>
                <a:spcPts val="1400"/>
              </a:spcBef>
              <a:spcAft>
                <a:spcPts val="0"/>
              </a:spcAft>
              <a:buClr>
                <a:srgbClr val="741B47"/>
              </a:buClr>
              <a:buSzPts val="1800"/>
              <a:buFont typeface="Barlow Light"/>
              <a:buNone/>
            </a:pPr>
            <a:r>
              <a:rPr lang="tr-TR" sz="1800" b="0" i="0" u="none" strike="noStrike" cap="none">
                <a:solidFill>
                  <a:schemeClr val="dk1"/>
                </a:solidFill>
                <a:latin typeface="Calibri"/>
                <a:ea typeface="Calibri"/>
                <a:cs typeface="Calibri"/>
                <a:sym typeface="Calibri"/>
              </a:rPr>
              <a:t>PRINT sum</a:t>
            </a:r>
            <a:endParaRPr/>
          </a:p>
          <a:p>
            <a:pPr marL="114300" marR="0" lvl="0" indent="0" algn="l" rtl="0">
              <a:lnSpc>
                <a:spcPct val="107000"/>
              </a:lnSpc>
              <a:spcBef>
                <a:spcPts val="1400"/>
              </a:spcBef>
              <a:spcAft>
                <a:spcPts val="800"/>
              </a:spcAft>
              <a:buClr>
                <a:srgbClr val="741B47"/>
              </a:buClr>
              <a:buSzPts val="1800"/>
              <a:buFont typeface="Barlow Light"/>
              <a:buNone/>
            </a:pPr>
            <a:r>
              <a:rPr lang="tr-TR" sz="1800" b="0" i="0" u="none" strike="noStrike" cap="none">
                <a:solidFill>
                  <a:schemeClr val="dk1"/>
                </a:solidFill>
                <a:latin typeface="Calibri"/>
                <a:ea typeface="Calibri"/>
                <a:cs typeface="Calibri"/>
                <a:sym typeface="Calibri"/>
              </a:rPr>
              <a:t>END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19"/>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Example</a:t>
            </a:r>
            <a:endParaRPr>
              <a:solidFill>
                <a:srgbClr val="741B47"/>
              </a:solidFill>
            </a:endParaRPr>
          </a:p>
        </p:txBody>
      </p:sp>
      <p:sp>
        <p:nvSpPr>
          <p:cNvPr id="504" name="Google Shape;504;p19"/>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19</a:t>
            </a:fld>
            <a:endParaRPr/>
          </a:p>
        </p:txBody>
      </p:sp>
      <p:sp>
        <p:nvSpPr>
          <p:cNvPr id="505" name="Google Shape;505;p19">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9"/>
          <p:cNvSpPr txBox="1"/>
          <p:nvPr/>
        </p:nvSpPr>
        <p:spPr>
          <a:xfrm>
            <a:off x="4865131" y="405015"/>
            <a:ext cx="4043991" cy="2503438"/>
          </a:xfrm>
          <a:prstGeom prst="rect">
            <a:avLst/>
          </a:prstGeom>
          <a:noFill/>
          <a:ln>
            <a:noFill/>
          </a:ln>
        </p:spPr>
        <p:txBody>
          <a:bodyPr spcFirstLastPara="1" wrap="square" lIns="0" tIns="0" rIns="0" bIns="0" anchor="t" anchorCtr="0">
            <a:noAutofit/>
          </a:bodyPr>
          <a:lstStyle/>
          <a:p>
            <a:pPr marL="114300" marR="0" lvl="0" indent="0" algn="l" rtl="0">
              <a:lnSpc>
                <a:spcPct val="100000"/>
              </a:lnSpc>
              <a:spcBef>
                <a:spcPts val="600"/>
              </a:spcBef>
              <a:spcAft>
                <a:spcPts val="0"/>
              </a:spcAft>
              <a:buClr>
                <a:srgbClr val="741B47"/>
              </a:buClr>
              <a:buSzPts val="1800"/>
              <a:buFont typeface="Barlow Light"/>
              <a:buNone/>
            </a:pPr>
            <a:r>
              <a:rPr lang="tr-TR" sz="1800" b="0" i="0" u="none" strike="noStrike" cap="none">
                <a:solidFill>
                  <a:srgbClr val="BB9804"/>
                </a:solidFill>
                <a:latin typeface="Calibri"/>
                <a:ea typeface="Calibri"/>
                <a:cs typeface="Calibri"/>
                <a:sym typeface="Calibri"/>
              </a:rPr>
              <a:t>START</a:t>
            </a:r>
            <a:endParaRPr/>
          </a:p>
          <a:p>
            <a:pPr marL="114300" marR="0" lvl="0" indent="0" algn="l" rtl="0">
              <a:lnSpc>
                <a:spcPct val="100000"/>
              </a:lnSpc>
              <a:spcBef>
                <a:spcPts val="1400"/>
              </a:spcBef>
              <a:spcAft>
                <a:spcPts val="0"/>
              </a:spcAft>
              <a:buClr>
                <a:srgbClr val="741B47"/>
              </a:buClr>
              <a:buSzPts val="1800"/>
              <a:buFont typeface="Barlow Light"/>
              <a:buNone/>
            </a:pPr>
            <a:r>
              <a:rPr lang="tr-TR" sz="1800" b="0" i="0" u="none" strike="noStrike" cap="none">
                <a:solidFill>
                  <a:srgbClr val="BB9804"/>
                </a:solidFill>
                <a:latin typeface="Calibri"/>
                <a:ea typeface="Calibri"/>
                <a:cs typeface="Calibri"/>
                <a:sym typeface="Calibri"/>
              </a:rPr>
              <a:t>INPUT "enter first number",number1 INPUT "enter second number",number2 sum=number1+number2</a:t>
            </a:r>
            <a:endParaRPr/>
          </a:p>
          <a:p>
            <a:pPr marL="114300" marR="0" lvl="0" indent="0" algn="l" rtl="0">
              <a:lnSpc>
                <a:spcPct val="100000"/>
              </a:lnSpc>
              <a:spcBef>
                <a:spcPts val="1400"/>
              </a:spcBef>
              <a:spcAft>
                <a:spcPts val="0"/>
              </a:spcAft>
              <a:buClr>
                <a:srgbClr val="741B47"/>
              </a:buClr>
              <a:buSzPts val="1800"/>
              <a:buFont typeface="Barlow Light"/>
              <a:buNone/>
            </a:pPr>
            <a:r>
              <a:rPr lang="tr-TR" sz="1800" b="0" i="0" u="none" strike="noStrike" cap="none">
                <a:solidFill>
                  <a:srgbClr val="BB9804"/>
                </a:solidFill>
                <a:latin typeface="Calibri"/>
                <a:ea typeface="Calibri"/>
                <a:cs typeface="Calibri"/>
                <a:sym typeface="Calibri"/>
              </a:rPr>
              <a:t>PRINT sum</a:t>
            </a:r>
            <a:endParaRPr/>
          </a:p>
          <a:p>
            <a:pPr marL="114300" marR="0" lvl="0" indent="0" algn="l" rtl="0">
              <a:lnSpc>
                <a:spcPct val="100000"/>
              </a:lnSpc>
              <a:spcBef>
                <a:spcPts val="1400"/>
              </a:spcBef>
              <a:spcAft>
                <a:spcPts val="800"/>
              </a:spcAft>
              <a:buClr>
                <a:srgbClr val="741B47"/>
              </a:buClr>
              <a:buSzPts val="1800"/>
              <a:buFont typeface="Barlow Light"/>
              <a:buNone/>
            </a:pPr>
            <a:r>
              <a:rPr lang="tr-TR" sz="1800" b="0" i="0" u="none" strike="noStrike" cap="none">
                <a:solidFill>
                  <a:srgbClr val="BB9804"/>
                </a:solidFill>
                <a:latin typeface="Calibri"/>
                <a:ea typeface="Calibri"/>
                <a:cs typeface="Calibri"/>
                <a:sym typeface="Calibri"/>
              </a:rPr>
              <a:t>END</a:t>
            </a:r>
            <a:endParaRPr/>
          </a:p>
        </p:txBody>
      </p:sp>
      <p:sp>
        <p:nvSpPr>
          <p:cNvPr id="507" name="Google Shape;507;p19"/>
          <p:cNvSpPr txBox="1"/>
          <p:nvPr/>
        </p:nvSpPr>
        <p:spPr>
          <a:xfrm>
            <a:off x="146103" y="823656"/>
            <a:ext cx="3313193" cy="3142416"/>
          </a:xfrm>
          <a:prstGeom prst="rect">
            <a:avLst/>
          </a:prstGeom>
          <a:noFill/>
          <a:ln>
            <a:noFill/>
          </a:ln>
        </p:spPr>
        <p:txBody>
          <a:bodyPr spcFirstLastPara="1" wrap="square" lIns="0" tIns="0" rIns="0" bIns="0" anchor="t" anchorCtr="0">
            <a:noAutofit/>
          </a:bodyPr>
          <a:lstStyle/>
          <a:p>
            <a:pPr marL="114300" marR="0" lvl="0" indent="0" algn="l" rtl="0">
              <a:lnSpc>
                <a:spcPct val="107000"/>
              </a:lnSpc>
              <a:spcBef>
                <a:spcPts val="600"/>
              </a:spcBef>
              <a:spcAft>
                <a:spcPts val="0"/>
              </a:spcAft>
              <a:buClr>
                <a:srgbClr val="741B47"/>
              </a:buClr>
              <a:buSzPts val="1800"/>
              <a:buFont typeface="Barlow Light"/>
              <a:buNone/>
            </a:pPr>
            <a:r>
              <a:rPr lang="tr-TR" sz="1800" b="0" i="0" u="none" strike="noStrike" cap="none">
                <a:solidFill>
                  <a:schemeClr val="dk1"/>
                </a:solidFill>
                <a:latin typeface="Calibri"/>
                <a:ea typeface="Calibri"/>
                <a:cs typeface="Calibri"/>
                <a:sym typeface="Calibri"/>
              </a:rPr>
              <a:t>START</a:t>
            </a:r>
            <a:endParaRPr/>
          </a:p>
          <a:p>
            <a:pPr marL="114300" marR="0" lvl="0" indent="0" algn="l" rtl="0">
              <a:lnSpc>
                <a:spcPct val="107000"/>
              </a:lnSpc>
              <a:spcBef>
                <a:spcPts val="1400"/>
              </a:spcBef>
              <a:spcAft>
                <a:spcPts val="0"/>
              </a:spcAft>
              <a:buClr>
                <a:srgbClr val="741B47"/>
              </a:buClr>
              <a:buSzPts val="1800"/>
              <a:buFont typeface="Barlow Light"/>
              <a:buNone/>
            </a:pPr>
            <a:r>
              <a:rPr lang="tr-TR" sz="1800" b="0" i="0" u="none" strike="noStrike" cap="none">
                <a:solidFill>
                  <a:schemeClr val="dk1"/>
                </a:solidFill>
                <a:latin typeface="Calibri"/>
                <a:ea typeface="Calibri"/>
                <a:cs typeface="Calibri"/>
                <a:sym typeface="Calibri"/>
              </a:rPr>
              <a:t>PRINT "enter first number"</a:t>
            </a:r>
            <a:endParaRPr/>
          </a:p>
          <a:p>
            <a:pPr marL="114300" marR="0" lvl="0" indent="0" algn="l" rtl="0">
              <a:lnSpc>
                <a:spcPct val="107000"/>
              </a:lnSpc>
              <a:spcBef>
                <a:spcPts val="1400"/>
              </a:spcBef>
              <a:spcAft>
                <a:spcPts val="0"/>
              </a:spcAft>
              <a:buClr>
                <a:srgbClr val="741B47"/>
              </a:buClr>
              <a:buSzPts val="1800"/>
              <a:buFont typeface="Barlow Light"/>
              <a:buNone/>
            </a:pPr>
            <a:r>
              <a:rPr lang="tr-TR" sz="1800" b="0" i="0" u="none" strike="noStrike" cap="none">
                <a:solidFill>
                  <a:schemeClr val="dk1"/>
                </a:solidFill>
                <a:latin typeface="Calibri"/>
                <a:ea typeface="Calibri"/>
                <a:cs typeface="Calibri"/>
                <a:sym typeface="Calibri"/>
              </a:rPr>
              <a:t>INPUT  number1</a:t>
            </a:r>
            <a:endParaRPr sz="1800" b="0" i="0" u="none" strike="noStrike" cap="none">
              <a:solidFill>
                <a:schemeClr val="dk1"/>
              </a:solidFill>
              <a:latin typeface="Calibri"/>
              <a:ea typeface="Calibri"/>
              <a:cs typeface="Calibri"/>
              <a:sym typeface="Calibri"/>
            </a:endParaRPr>
          </a:p>
          <a:p>
            <a:pPr marL="114300" marR="0" lvl="0" indent="0" algn="l" rtl="0">
              <a:lnSpc>
                <a:spcPct val="107000"/>
              </a:lnSpc>
              <a:spcBef>
                <a:spcPts val="1400"/>
              </a:spcBef>
              <a:spcAft>
                <a:spcPts val="0"/>
              </a:spcAft>
              <a:buClr>
                <a:srgbClr val="741B47"/>
              </a:buClr>
              <a:buSzPts val="1800"/>
              <a:buFont typeface="Barlow Light"/>
              <a:buNone/>
            </a:pPr>
            <a:r>
              <a:rPr lang="tr-TR" sz="1800" b="0" i="0" u="none" strike="noStrike" cap="none">
                <a:solidFill>
                  <a:schemeClr val="dk1"/>
                </a:solidFill>
                <a:latin typeface="Calibri"/>
                <a:ea typeface="Calibri"/>
                <a:cs typeface="Calibri"/>
                <a:sym typeface="Calibri"/>
              </a:rPr>
              <a:t>PRINT "enter second number"</a:t>
            </a:r>
            <a:endParaRPr/>
          </a:p>
          <a:p>
            <a:pPr marL="114300" marR="0" lvl="0" indent="0" algn="l" rtl="0">
              <a:lnSpc>
                <a:spcPct val="107000"/>
              </a:lnSpc>
              <a:spcBef>
                <a:spcPts val="1400"/>
              </a:spcBef>
              <a:spcAft>
                <a:spcPts val="0"/>
              </a:spcAft>
              <a:buClr>
                <a:srgbClr val="741B47"/>
              </a:buClr>
              <a:buSzPts val="1800"/>
              <a:buFont typeface="Barlow Light"/>
              <a:buNone/>
            </a:pPr>
            <a:r>
              <a:rPr lang="tr-TR" sz="1800" b="0" i="0" u="none" strike="noStrike" cap="none">
                <a:solidFill>
                  <a:schemeClr val="dk1"/>
                </a:solidFill>
                <a:latin typeface="Calibri"/>
                <a:ea typeface="Calibri"/>
                <a:cs typeface="Calibri"/>
                <a:sym typeface="Calibri"/>
              </a:rPr>
              <a:t>INPUT  number2</a:t>
            </a:r>
            <a:endParaRPr sz="1800" b="0" i="0" u="none" strike="noStrike" cap="none">
              <a:solidFill>
                <a:schemeClr val="dk1"/>
              </a:solidFill>
              <a:latin typeface="Calibri"/>
              <a:ea typeface="Calibri"/>
              <a:cs typeface="Calibri"/>
              <a:sym typeface="Calibri"/>
            </a:endParaRPr>
          </a:p>
          <a:p>
            <a:pPr marL="114300" marR="0" lvl="0" indent="0" algn="l" rtl="0">
              <a:lnSpc>
                <a:spcPct val="107000"/>
              </a:lnSpc>
              <a:spcBef>
                <a:spcPts val="1400"/>
              </a:spcBef>
              <a:spcAft>
                <a:spcPts val="0"/>
              </a:spcAft>
              <a:buClr>
                <a:srgbClr val="741B47"/>
              </a:buClr>
              <a:buSzPts val="1800"/>
              <a:buFont typeface="Barlow Light"/>
              <a:buNone/>
            </a:pPr>
            <a:r>
              <a:rPr lang="tr-TR" sz="1800" b="0" i="0" u="none" strike="noStrike" cap="none">
                <a:solidFill>
                  <a:schemeClr val="dk1"/>
                </a:solidFill>
                <a:latin typeface="Calibri"/>
                <a:ea typeface="Calibri"/>
                <a:cs typeface="Calibri"/>
                <a:sym typeface="Calibri"/>
              </a:rPr>
              <a:t>sum=number1+number2</a:t>
            </a:r>
            <a:endParaRPr/>
          </a:p>
          <a:p>
            <a:pPr marL="114300" marR="0" lvl="0" indent="0" algn="l" rtl="0">
              <a:lnSpc>
                <a:spcPct val="107000"/>
              </a:lnSpc>
              <a:spcBef>
                <a:spcPts val="1400"/>
              </a:spcBef>
              <a:spcAft>
                <a:spcPts val="0"/>
              </a:spcAft>
              <a:buClr>
                <a:srgbClr val="741B47"/>
              </a:buClr>
              <a:buSzPts val="1800"/>
              <a:buFont typeface="Barlow Light"/>
              <a:buNone/>
            </a:pPr>
            <a:r>
              <a:rPr lang="tr-TR" sz="1800" b="0" i="0" u="none" strike="noStrike" cap="none">
                <a:solidFill>
                  <a:schemeClr val="dk1"/>
                </a:solidFill>
                <a:latin typeface="Calibri"/>
                <a:ea typeface="Calibri"/>
                <a:cs typeface="Calibri"/>
                <a:sym typeface="Calibri"/>
              </a:rPr>
              <a:t>PRINT sum</a:t>
            </a:r>
            <a:endParaRPr/>
          </a:p>
          <a:p>
            <a:pPr marL="114300" marR="0" lvl="0" indent="0" algn="l" rtl="0">
              <a:lnSpc>
                <a:spcPct val="107000"/>
              </a:lnSpc>
              <a:spcBef>
                <a:spcPts val="1400"/>
              </a:spcBef>
              <a:spcAft>
                <a:spcPts val="800"/>
              </a:spcAft>
              <a:buClr>
                <a:srgbClr val="741B47"/>
              </a:buClr>
              <a:buSzPts val="1800"/>
              <a:buFont typeface="Barlow Light"/>
              <a:buNone/>
            </a:pPr>
            <a:r>
              <a:rPr lang="tr-TR" sz="1800" b="0" i="0" u="none" strike="noStrike" cap="none">
                <a:solidFill>
                  <a:schemeClr val="dk1"/>
                </a:solidFill>
                <a:latin typeface="Calibri"/>
                <a:ea typeface="Calibri"/>
                <a:cs typeface="Calibri"/>
                <a:sym typeface="Calibri"/>
              </a:rPr>
              <a:t>END</a:t>
            </a:r>
            <a:endParaRPr/>
          </a:p>
        </p:txBody>
      </p:sp>
      <p:sp>
        <p:nvSpPr>
          <p:cNvPr id="508" name="Google Shape;508;p19"/>
          <p:cNvSpPr/>
          <p:nvPr/>
        </p:nvSpPr>
        <p:spPr>
          <a:xfrm>
            <a:off x="3209976" y="1157209"/>
            <a:ext cx="1344058" cy="940878"/>
          </a:xfrm>
          <a:prstGeom prst="rightArrow">
            <a:avLst>
              <a:gd name="adj1" fmla="val 50000"/>
              <a:gd name="adj2" fmla="val 50000"/>
            </a:avLst>
          </a:prstGeom>
          <a:solidFill>
            <a:schemeClr val="accent4"/>
          </a:solidFill>
          <a:ln w="25400" cap="flat" cmpd="sng">
            <a:solidFill>
              <a:srgbClr val="BA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tr-TR" sz="1400" b="0" i="0" u="none" strike="noStrike" cap="none">
                <a:solidFill>
                  <a:schemeClr val="lt1"/>
                </a:solidFill>
                <a:latin typeface="Arial"/>
                <a:ea typeface="Arial"/>
                <a:cs typeface="Arial"/>
                <a:sym typeface="Arial"/>
              </a:rPr>
              <a:t>Short </a:t>
            </a:r>
            <a:endParaRPr/>
          </a:p>
          <a:p>
            <a:pPr marL="0" marR="0" lvl="0" indent="0" algn="ctr" rtl="0">
              <a:lnSpc>
                <a:spcPct val="100000"/>
              </a:lnSpc>
              <a:spcBef>
                <a:spcPts val="0"/>
              </a:spcBef>
              <a:spcAft>
                <a:spcPts val="0"/>
              </a:spcAft>
              <a:buNone/>
            </a:pPr>
            <a:r>
              <a:rPr lang="tr-TR" sz="1400" b="0" i="0" u="none" strike="noStrike" cap="none">
                <a:solidFill>
                  <a:schemeClr val="lt1"/>
                </a:solidFill>
                <a:latin typeface="Arial"/>
                <a:ea typeface="Arial"/>
                <a:cs typeface="Arial"/>
                <a:sym typeface="Arial"/>
              </a:rPr>
              <a:t>form</a:t>
            </a:r>
            <a:endParaRPr/>
          </a:p>
        </p:txBody>
      </p:sp>
      <p:sp>
        <p:nvSpPr>
          <p:cNvPr id="509" name="Google Shape;509;p19"/>
          <p:cNvSpPr txBox="1"/>
          <p:nvPr/>
        </p:nvSpPr>
        <p:spPr>
          <a:xfrm>
            <a:off x="4865130" y="2940887"/>
            <a:ext cx="4043991" cy="2050370"/>
          </a:xfrm>
          <a:prstGeom prst="rect">
            <a:avLst/>
          </a:prstGeom>
          <a:noFill/>
          <a:ln>
            <a:noFill/>
          </a:ln>
        </p:spPr>
        <p:txBody>
          <a:bodyPr spcFirstLastPara="1" wrap="square" lIns="0" tIns="0" rIns="0" bIns="0" anchor="t" anchorCtr="0">
            <a:noAutofit/>
          </a:bodyPr>
          <a:lstStyle/>
          <a:p>
            <a:pPr marL="114300" marR="0" lvl="0" indent="0" algn="l" rtl="0">
              <a:lnSpc>
                <a:spcPct val="100000"/>
              </a:lnSpc>
              <a:spcBef>
                <a:spcPts val="600"/>
              </a:spcBef>
              <a:spcAft>
                <a:spcPts val="0"/>
              </a:spcAft>
              <a:buClr>
                <a:srgbClr val="741B47"/>
              </a:buClr>
              <a:buSzPts val="1800"/>
              <a:buFont typeface="Barlow Light"/>
              <a:buNone/>
            </a:pPr>
            <a:r>
              <a:rPr lang="tr-TR" sz="1800" b="0" i="0" u="none" strike="noStrike" cap="none">
                <a:solidFill>
                  <a:schemeClr val="accent2"/>
                </a:solidFill>
                <a:latin typeface="Calibri"/>
                <a:ea typeface="Calibri"/>
                <a:cs typeface="Calibri"/>
                <a:sym typeface="Calibri"/>
              </a:rPr>
              <a:t>START</a:t>
            </a:r>
            <a:endParaRPr/>
          </a:p>
          <a:p>
            <a:pPr marL="114300" marR="0" lvl="0" indent="0" algn="l" rtl="0">
              <a:lnSpc>
                <a:spcPct val="100000"/>
              </a:lnSpc>
              <a:spcBef>
                <a:spcPts val="1400"/>
              </a:spcBef>
              <a:spcAft>
                <a:spcPts val="0"/>
              </a:spcAft>
              <a:buClr>
                <a:srgbClr val="741B47"/>
              </a:buClr>
              <a:buSzPts val="1800"/>
              <a:buFont typeface="Barlow Light"/>
              <a:buNone/>
            </a:pPr>
            <a:r>
              <a:rPr lang="tr-TR" sz="1800" b="0" i="0" u="none" strike="noStrike" cap="none">
                <a:solidFill>
                  <a:schemeClr val="accent2"/>
                </a:solidFill>
                <a:latin typeface="Calibri"/>
                <a:ea typeface="Calibri"/>
                <a:cs typeface="Calibri"/>
                <a:sym typeface="Calibri"/>
              </a:rPr>
              <a:t>INPUT number1 ,number2 sum=number1+number2</a:t>
            </a:r>
            <a:endParaRPr/>
          </a:p>
          <a:p>
            <a:pPr marL="114300" marR="0" lvl="0" indent="0" algn="l" rtl="0">
              <a:lnSpc>
                <a:spcPct val="100000"/>
              </a:lnSpc>
              <a:spcBef>
                <a:spcPts val="1400"/>
              </a:spcBef>
              <a:spcAft>
                <a:spcPts val="0"/>
              </a:spcAft>
              <a:buClr>
                <a:srgbClr val="741B47"/>
              </a:buClr>
              <a:buSzPts val="1800"/>
              <a:buFont typeface="Barlow Light"/>
              <a:buNone/>
            </a:pPr>
            <a:r>
              <a:rPr lang="tr-TR" sz="1800" b="0" i="0" u="none" strike="noStrike" cap="none">
                <a:solidFill>
                  <a:schemeClr val="accent2"/>
                </a:solidFill>
                <a:latin typeface="Calibri"/>
                <a:ea typeface="Calibri"/>
                <a:cs typeface="Calibri"/>
                <a:sym typeface="Calibri"/>
              </a:rPr>
              <a:t>PRINT sum</a:t>
            </a:r>
            <a:endParaRPr/>
          </a:p>
          <a:p>
            <a:pPr marL="114300" marR="0" lvl="0" indent="0" algn="l" rtl="0">
              <a:lnSpc>
                <a:spcPct val="100000"/>
              </a:lnSpc>
              <a:spcBef>
                <a:spcPts val="1400"/>
              </a:spcBef>
              <a:spcAft>
                <a:spcPts val="800"/>
              </a:spcAft>
              <a:buClr>
                <a:srgbClr val="741B47"/>
              </a:buClr>
              <a:buSzPts val="1800"/>
              <a:buFont typeface="Barlow Light"/>
              <a:buNone/>
            </a:pPr>
            <a:r>
              <a:rPr lang="tr-TR" sz="1800" b="0" i="0" u="none" strike="noStrike" cap="none">
                <a:solidFill>
                  <a:schemeClr val="accent2"/>
                </a:solidFill>
                <a:latin typeface="Calibri"/>
                <a:ea typeface="Calibri"/>
                <a:cs typeface="Calibri"/>
                <a:sym typeface="Calibri"/>
              </a:rPr>
              <a:t>END</a:t>
            </a:r>
            <a:endParaRPr/>
          </a:p>
        </p:txBody>
      </p:sp>
      <p:sp>
        <p:nvSpPr>
          <p:cNvPr id="510" name="Google Shape;510;p19"/>
          <p:cNvSpPr/>
          <p:nvPr/>
        </p:nvSpPr>
        <p:spPr>
          <a:xfrm>
            <a:off x="3227942" y="3358747"/>
            <a:ext cx="1344058" cy="940878"/>
          </a:xfrm>
          <a:prstGeom prst="rightArrow">
            <a:avLst>
              <a:gd name="adj1" fmla="val 50000"/>
              <a:gd name="adj2" fmla="val 50000"/>
            </a:avLst>
          </a:prstGeom>
          <a:solidFill>
            <a:schemeClr val="accent4"/>
          </a:solidFill>
          <a:ln w="25400" cap="flat" cmpd="sng">
            <a:solidFill>
              <a:srgbClr val="BA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tr-TR" sz="1400" b="0" i="0" u="none" strike="noStrike" cap="none">
                <a:solidFill>
                  <a:schemeClr val="lt1"/>
                </a:solidFill>
                <a:latin typeface="Arial"/>
                <a:ea typeface="Arial"/>
                <a:cs typeface="Arial"/>
                <a:sym typeface="Arial"/>
              </a:rPr>
              <a:t>Shorter form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
          <p:cNvSpPr txBox="1">
            <a:spLocks noGrp="1"/>
          </p:cNvSpPr>
          <p:nvPr>
            <p:ph type="title"/>
          </p:nvPr>
        </p:nvSpPr>
        <p:spPr>
          <a:xfrm>
            <a:off x="520950" y="428125"/>
            <a:ext cx="8102100" cy="1096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SzPts val="4800"/>
              <a:buNone/>
            </a:pPr>
            <a:r>
              <a:rPr lang="tr-TR" sz="2400">
                <a:solidFill>
                  <a:srgbClr val="0A3534"/>
                </a:solidFill>
                <a:latin typeface="Proxima Nova Semibold"/>
                <a:ea typeface="Proxima Nova Semibold"/>
                <a:cs typeface="Proxima Nova Semibold"/>
                <a:sym typeface="Proxima Nova Semibold"/>
              </a:rPr>
              <a:t>Were  you able to finish pre-class work for Computational Thinking?</a:t>
            </a:r>
            <a:endParaRPr sz="2400"/>
          </a:p>
        </p:txBody>
      </p:sp>
      <p:pic>
        <p:nvPicPr>
          <p:cNvPr id="368" name="Google Shape;368;p2"/>
          <p:cNvPicPr preferRelativeResize="0"/>
          <p:nvPr/>
        </p:nvPicPr>
        <p:blipFill rotWithShape="1">
          <a:blip r:embed="rId3">
            <a:alphaModFix/>
          </a:blip>
          <a:srcRect l="29" r="39"/>
          <a:stretch/>
        </p:blipFill>
        <p:spPr>
          <a:xfrm>
            <a:off x="520950" y="872093"/>
            <a:ext cx="8102100" cy="3704114"/>
          </a:xfrm>
          <a:prstGeom prst="rect">
            <a:avLst/>
          </a:prstGeom>
          <a:noFill/>
          <a:ln>
            <a:noFill/>
          </a:ln>
        </p:spPr>
      </p:pic>
      <p:pic>
        <p:nvPicPr>
          <p:cNvPr id="369" name="Google Shape;369;p2"/>
          <p:cNvPicPr preferRelativeResize="0"/>
          <p:nvPr/>
        </p:nvPicPr>
        <p:blipFill rotWithShape="1">
          <a:blip r:embed="rId4">
            <a:alphaModFix/>
          </a:blip>
          <a:srcRect/>
          <a:stretch/>
        </p:blipFill>
        <p:spPr>
          <a:xfrm>
            <a:off x="786375" y="1524775"/>
            <a:ext cx="2411775" cy="2411750"/>
          </a:xfrm>
          <a:prstGeom prst="rect">
            <a:avLst/>
          </a:prstGeom>
          <a:noFill/>
          <a:ln>
            <a:noFill/>
          </a:ln>
        </p:spPr>
      </p:pic>
      <p:pic>
        <p:nvPicPr>
          <p:cNvPr id="370" name="Google Shape;370;p2"/>
          <p:cNvPicPr preferRelativeResize="0"/>
          <p:nvPr/>
        </p:nvPicPr>
        <p:blipFill rotWithShape="1">
          <a:blip r:embed="rId5">
            <a:alphaModFix/>
          </a:blip>
          <a:srcRect/>
          <a:stretch/>
        </p:blipFill>
        <p:spPr>
          <a:xfrm>
            <a:off x="5954200" y="1524763"/>
            <a:ext cx="2411775" cy="2411775"/>
          </a:xfrm>
          <a:prstGeom prst="rect">
            <a:avLst/>
          </a:prstGeom>
          <a:noFill/>
          <a:ln>
            <a:noFill/>
          </a:ln>
        </p:spPr>
      </p:pic>
      <p:pic>
        <p:nvPicPr>
          <p:cNvPr id="371" name="Google Shape;371;p2">
            <a:hlinkClick r:id="rId6"/>
          </p:cNvPr>
          <p:cNvPicPr preferRelativeResize="0"/>
          <p:nvPr/>
        </p:nvPicPr>
        <p:blipFill rotWithShape="1">
          <a:blip r:embed="rId7">
            <a:alphaModFix/>
          </a:blip>
          <a:srcRect/>
          <a:stretch/>
        </p:blipFill>
        <p:spPr>
          <a:xfrm>
            <a:off x="0" y="4429125"/>
            <a:ext cx="9144000" cy="714375"/>
          </a:xfrm>
          <a:prstGeom prst="rect">
            <a:avLst/>
          </a:prstGeom>
          <a:noFill/>
          <a:ln>
            <a:noFill/>
          </a:ln>
        </p:spPr>
      </p:pic>
      <p:sp>
        <p:nvSpPr>
          <p:cNvPr id="372" name="Google Shape;372;p2">
            <a:hlinkClick r:id="rId8"/>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20"/>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Question</a:t>
            </a:r>
            <a:endParaRPr>
              <a:solidFill>
                <a:srgbClr val="741B47"/>
              </a:solidFill>
            </a:endParaRPr>
          </a:p>
        </p:txBody>
      </p:sp>
      <p:sp>
        <p:nvSpPr>
          <p:cNvPr id="516" name="Google Shape;516;p20"/>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20</a:t>
            </a:fld>
            <a:endParaRPr/>
          </a:p>
        </p:txBody>
      </p:sp>
      <p:sp>
        <p:nvSpPr>
          <p:cNvPr id="517" name="Google Shape;517;p20"/>
          <p:cNvSpPr txBox="1">
            <a:spLocks noGrp="1"/>
          </p:cNvSpPr>
          <p:nvPr>
            <p:ph type="body" idx="1"/>
          </p:nvPr>
        </p:nvSpPr>
        <p:spPr>
          <a:xfrm>
            <a:off x="501500" y="986850"/>
            <a:ext cx="8281800" cy="1359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Let’s write a pseudocode for calculating Mary’s wage.</a:t>
            </a:r>
            <a:endParaRPr/>
          </a:p>
          <a:p>
            <a:pPr marL="0" lvl="0" indent="0" algn="l" rtl="0">
              <a:lnSpc>
                <a:spcPct val="110000"/>
              </a:lnSpc>
              <a:spcBef>
                <a:spcPts val="600"/>
              </a:spcBef>
              <a:spcAft>
                <a:spcPts val="0"/>
              </a:spcAft>
              <a:buSzPts val="1800"/>
              <a:buNone/>
            </a:pPr>
            <a:r>
              <a:rPr lang="tr-TR" b="1">
                <a:solidFill>
                  <a:srgbClr val="E06666"/>
                </a:solidFill>
                <a:latin typeface="Barlow"/>
                <a:ea typeface="Barlow"/>
                <a:cs typeface="Barlow"/>
                <a:sym typeface="Barlow"/>
              </a:rPr>
              <a:t>Inputs :</a:t>
            </a:r>
            <a:r>
              <a:rPr lang="tr-TR">
                <a:solidFill>
                  <a:srgbClr val="EA9999"/>
                </a:solidFill>
              </a:rPr>
              <a:t> </a:t>
            </a:r>
            <a:r>
              <a:rPr lang="tr-TR"/>
              <a:t>hours and rate</a:t>
            </a:r>
            <a:endParaRPr/>
          </a:p>
          <a:p>
            <a:pPr marL="0" lvl="0" indent="0" algn="l" rtl="0">
              <a:lnSpc>
                <a:spcPct val="110000"/>
              </a:lnSpc>
              <a:spcBef>
                <a:spcPts val="600"/>
              </a:spcBef>
              <a:spcAft>
                <a:spcPts val="0"/>
              </a:spcAft>
              <a:buSzPts val="1800"/>
              <a:buNone/>
            </a:pPr>
            <a:r>
              <a:rPr lang="tr-TR" b="1">
                <a:solidFill>
                  <a:srgbClr val="E06666"/>
                </a:solidFill>
                <a:latin typeface="Barlow"/>
                <a:ea typeface="Barlow"/>
                <a:cs typeface="Barlow"/>
                <a:sym typeface="Barlow"/>
              </a:rPr>
              <a:t>Output:</a:t>
            </a:r>
            <a:r>
              <a:rPr lang="tr-TR"/>
              <a:t> pay</a:t>
            </a:r>
            <a:endParaRPr/>
          </a:p>
        </p:txBody>
      </p:sp>
      <p:pic>
        <p:nvPicPr>
          <p:cNvPr id="518" name="Google Shape;518;p20">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519" name="Google Shape;519;p20">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21"/>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Question</a:t>
            </a:r>
            <a:endParaRPr>
              <a:solidFill>
                <a:srgbClr val="741B47"/>
              </a:solidFill>
            </a:endParaRPr>
          </a:p>
        </p:txBody>
      </p:sp>
      <p:sp>
        <p:nvSpPr>
          <p:cNvPr id="525" name="Google Shape;525;p21"/>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21</a:t>
            </a:fld>
            <a:endParaRPr/>
          </a:p>
        </p:txBody>
      </p:sp>
      <p:sp>
        <p:nvSpPr>
          <p:cNvPr id="526" name="Google Shape;526;p21"/>
          <p:cNvSpPr txBox="1">
            <a:spLocks noGrp="1"/>
          </p:cNvSpPr>
          <p:nvPr>
            <p:ph type="body" idx="1"/>
          </p:nvPr>
        </p:nvSpPr>
        <p:spPr>
          <a:xfrm>
            <a:off x="457200" y="838847"/>
            <a:ext cx="8281800" cy="1287407"/>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Let’s write a pseudocode for calculating Mary’s wage.</a:t>
            </a:r>
            <a:endParaRPr/>
          </a:p>
          <a:p>
            <a:pPr marL="0" lvl="0" indent="0" algn="l" rtl="0">
              <a:lnSpc>
                <a:spcPct val="110000"/>
              </a:lnSpc>
              <a:spcBef>
                <a:spcPts val="600"/>
              </a:spcBef>
              <a:spcAft>
                <a:spcPts val="0"/>
              </a:spcAft>
              <a:buSzPts val="1800"/>
              <a:buNone/>
            </a:pPr>
            <a:r>
              <a:rPr lang="tr-TR"/>
              <a:t>Inputs : hours and rate</a:t>
            </a:r>
            <a:endParaRPr/>
          </a:p>
          <a:p>
            <a:pPr marL="0" lvl="0" indent="0" algn="l" rtl="0">
              <a:lnSpc>
                <a:spcPct val="110000"/>
              </a:lnSpc>
              <a:spcBef>
                <a:spcPts val="600"/>
              </a:spcBef>
              <a:spcAft>
                <a:spcPts val="0"/>
              </a:spcAft>
              <a:buSzPts val="1800"/>
              <a:buNone/>
            </a:pPr>
            <a:r>
              <a:rPr lang="tr-TR"/>
              <a:t>Output: pay</a:t>
            </a:r>
            <a:endParaRPr/>
          </a:p>
        </p:txBody>
      </p:sp>
      <p:sp>
        <p:nvSpPr>
          <p:cNvPr id="527" name="Google Shape;527;p21">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21"/>
          <p:cNvSpPr txBox="1"/>
          <p:nvPr/>
        </p:nvSpPr>
        <p:spPr>
          <a:xfrm>
            <a:off x="3659042" y="2036841"/>
            <a:ext cx="2047695" cy="2402956"/>
          </a:xfrm>
          <a:prstGeom prst="rect">
            <a:avLst/>
          </a:prstGeom>
          <a:noFill/>
          <a:ln>
            <a:noFill/>
          </a:ln>
        </p:spPr>
        <p:txBody>
          <a:bodyPr spcFirstLastPara="1" wrap="square" lIns="0" tIns="0" rIns="0" bIns="0" anchor="t" anchorCtr="0">
            <a:noAutofit/>
          </a:bodyPr>
          <a:lstStyle/>
          <a:p>
            <a:pPr marL="114300" marR="0" lvl="0" indent="0" algn="l" rtl="0">
              <a:lnSpc>
                <a:spcPct val="107000"/>
              </a:lnSpc>
              <a:spcBef>
                <a:spcPts val="600"/>
              </a:spcBef>
              <a:spcAft>
                <a:spcPts val="0"/>
              </a:spcAft>
              <a:buClr>
                <a:srgbClr val="741B47"/>
              </a:buClr>
              <a:buSzPts val="1800"/>
              <a:buFont typeface="Barlow Light"/>
              <a:buNone/>
            </a:pPr>
            <a:r>
              <a:rPr lang="tr-TR" sz="1800" b="0" i="0" u="none" strike="noStrike" cap="none" dirty="0">
                <a:solidFill>
                  <a:schemeClr val="dk1"/>
                </a:solidFill>
                <a:latin typeface="Calibri"/>
                <a:ea typeface="Calibri"/>
                <a:cs typeface="Calibri"/>
                <a:sym typeface="Calibri"/>
              </a:rPr>
              <a:t>START</a:t>
            </a:r>
            <a:endParaRPr dirty="0"/>
          </a:p>
          <a:p>
            <a:pPr marL="114300" marR="0" lvl="0" indent="0" algn="l" rtl="0">
              <a:lnSpc>
                <a:spcPct val="107000"/>
              </a:lnSpc>
              <a:spcBef>
                <a:spcPts val="1400"/>
              </a:spcBef>
              <a:spcAft>
                <a:spcPts val="0"/>
              </a:spcAft>
              <a:buClr>
                <a:srgbClr val="741B47"/>
              </a:buClr>
              <a:buSzPts val="1800"/>
              <a:buFont typeface="Barlow Light"/>
              <a:buNone/>
            </a:pPr>
            <a:r>
              <a:rPr lang="tr-TR" sz="1800" b="0" i="0" u="none" strike="noStrike" cap="none" dirty="0">
                <a:solidFill>
                  <a:schemeClr val="dk1"/>
                </a:solidFill>
                <a:latin typeface="Calibri"/>
                <a:ea typeface="Calibri"/>
                <a:cs typeface="Calibri"/>
                <a:sym typeface="Calibri"/>
              </a:rPr>
              <a:t>INPUT </a:t>
            </a:r>
            <a:r>
              <a:rPr lang="tr-TR" sz="1800" b="0" i="0" u="none" strike="noStrike" cap="none" dirty="0" err="1">
                <a:solidFill>
                  <a:schemeClr val="dk1"/>
                </a:solidFill>
                <a:latin typeface="Calibri"/>
                <a:ea typeface="Calibri"/>
                <a:cs typeface="Calibri"/>
                <a:sym typeface="Calibri"/>
              </a:rPr>
              <a:t>hours</a:t>
            </a:r>
            <a:r>
              <a:rPr lang="tr-TR" sz="1800" b="0" i="0" u="none" strike="noStrike" cap="none" dirty="0">
                <a:solidFill>
                  <a:schemeClr val="dk1"/>
                </a:solidFill>
                <a:latin typeface="Calibri"/>
                <a:ea typeface="Calibri"/>
                <a:cs typeface="Calibri"/>
                <a:sym typeface="Calibri"/>
              </a:rPr>
              <a:t>, rate</a:t>
            </a:r>
            <a:endParaRPr dirty="0"/>
          </a:p>
          <a:p>
            <a:pPr marL="114300" marR="0" lvl="0" indent="0" algn="l" rtl="0">
              <a:lnSpc>
                <a:spcPct val="107000"/>
              </a:lnSpc>
              <a:spcBef>
                <a:spcPts val="1400"/>
              </a:spcBef>
              <a:spcAft>
                <a:spcPts val="0"/>
              </a:spcAft>
              <a:buClr>
                <a:srgbClr val="741B47"/>
              </a:buClr>
              <a:buSzPts val="1800"/>
              <a:buFont typeface="Barlow Light"/>
              <a:buNone/>
            </a:pPr>
            <a:r>
              <a:rPr lang="tr-TR" sz="1800" b="0" i="0" u="none" strike="noStrike" cap="none" dirty="0">
                <a:solidFill>
                  <a:schemeClr val="dk1"/>
                </a:solidFill>
                <a:latin typeface="Calibri"/>
                <a:ea typeface="Calibri"/>
                <a:cs typeface="Calibri"/>
                <a:sym typeface="Calibri"/>
              </a:rPr>
              <a:t>pay=</a:t>
            </a:r>
            <a:r>
              <a:rPr lang="tr-TR" sz="1800" b="0" i="0" u="none" strike="noStrike" cap="none" dirty="0" err="1">
                <a:solidFill>
                  <a:schemeClr val="dk1"/>
                </a:solidFill>
                <a:latin typeface="Calibri"/>
                <a:ea typeface="Calibri"/>
                <a:cs typeface="Calibri"/>
                <a:sym typeface="Calibri"/>
              </a:rPr>
              <a:t>hours</a:t>
            </a:r>
            <a:r>
              <a:rPr lang="tr-TR" sz="1800" b="0" i="0" u="none" strike="noStrike" cap="none" dirty="0">
                <a:solidFill>
                  <a:schemeClr val="dk1"/>
                </a:solidFill>
                <a:latin typeface="Calibri"/>
                <a:ea typeface="Calibri"/>
                <a:cs typeface="Calibri"/>
                <a:sym typeface="Calibri"/>
              </a:rPr>
              <a:t> * rate</a:t>
            </a:r>
            <a:endParaRPr sz="1800" b="0" i="0" u="none" strike="noStrike" cap="none" dirty="0">
              <a:solidFill>
                <a:schemeClr val="dk1"/>
              </a:solidFill>
              <a:latin typeface="Calibri"/>
              <a:ea typeface="Calibri"/>
              <a:cs typeface="Calibri"/>
              <a:sym typeface="Calibri"/>
            </a:endParaRPr>
          </a:p>
          <a:p>
            <a:pPr marL="114300" marR="0" lvl="0" indent="0" algn="l" rtl="0">
              <a:lnSpc>
                <a:spcPct val="107000"/>
              </a:lnSpc>
              <a:spcBef>
                <a:spcPts val="1400"/>
              </a:spcBef>
              <a:spcAft>
                <a:spcPts val="0"/>
              </a:spcAft>
              <a:buClr>
                <a:srgbClr val="741B47"/>
              </a:buClr>
              <a:buSzPts val="1800"/>
              <a:buFont typeface="Barlow Light"/>
              <a:buNone/>
            </a:pPr>
            <a:r>
              <a:rPr lang="tr-TR" sz="1800" b="0" i="0" u="none" strike="noStrike" cap="none" dirty="0">
                <a:solidFill>
                  <a:schemeClr val="dk1"/>
                </a:solidFill>
                <a:latin typeface="Calibri"/>
                <a:ea typeface="Calibri"/>
                <a:cs typeface="Calibri"/>
                <a:sym typeface="Calibri"/>
              </a:rPr>
              <a:t>OUTPUT pay</a:t>
            </a:r>
            <a:endParaRPr sz="1800" b="0" i="0" u="none" strike="noStrike" cap="none" dirty="0">
              <a:solidFill>
                <a:schemeClr val="dk1"/>
              </a:solidFill>
              <a:latin typeface="Calibri"/>
              <a:ea typeface="Calibri"/>
              <a:cs typeface="Calibri"/>
              <a:sym typeface="Calibri"/>
            </a:endParaRPr>
          </a:p>
          <a:p>
            <a:pPr marL="114300" marR="0" lvl="0" indent="0" algn="l" rtl="0">
              <a:lnSpc>
                <a:spcPct val="110000"/>
              </a:lnSpc>
              <a:spcBef>
                <a:spcPts val="1400"/>
              </a:spcBef>
              <a:spcAft>
                <a:spcPts val="0"/>
              </a:spcAft>
              <a:buClr>
                <a:srgbClr val="741B47"/>
              </a:buClr>
              <a:buSzPts val="1800"/>
              <a:buFont typeface="Barlow Light"/>
              <a:buNone/>
            </a:pPr>
            <a:r>
              <a:rPr lang="tr-TR" sz="1800" b="0" i="0" u="none" strike="noStrike" cap="none" dirty="0">
                <a:solidFill>
                  <a:schemeClr val="dk1"/>
                </a:solidFill>
                <a:latin typeface="Calibri"/>
                <a:ea typeface="Calibri"/>
                <a:cs typeface="Calibri"/>
                <a:sym typeface="Calibri"/>
              </a:rPr>
              <a:t>END</a:t>
            </a:r>
            <a:endParaRPr sz="2000" b="0" i="0" u="none" strike="noStrike" cap="none" dirty="0">
              <a:solidFill>
                <a:schemeClr val="dk1"/>
              </a:solidFill>
              <a:latin typeface="Barlow Light"/>
              <a:ea typeface="Barlow Light"/>
              <a:cs typeface="Barlow Light"/>
              <a:sym typeface="Barlow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2"/>
          <p:cNvSpPr txBox="1">
            <a:spLocks noGrp="1"/>
          </p:cNvSpPr>
          <p:nvPr>
            <p:ph type="title"/>
          </p:nvPr>
        </p:nvSpPr>
        <p:spPr>
          <a:xfrm>
            <a:off x="457199" y="192648"/>
            <a:ext cx="6891051"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Decision / Condition</a:t>
            </a:r>
            <a:endParaRPr>
              <a:solidFill>
                <a:srgbClr val="741B47"/>
              </a:solidFill>
            </a:endParaRPr>
          </a:p>
        </p:txBody>
      </p:sp>
      <p:sp>
        <p:nvSpPr>
          <p:cNvPr id="534" name="Google Shape;534;p22"/>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22</a:t>
            </a:fld>
            <a:endParaRPr/>
          </a:p>
        </p:txBody>
      </p:sp>
      <p:sp>
        <p:nvSpPr>
          <p:cNvPr id="535" name="Google Shape;535;p22"/>
          <p:cNvSpPr txBox="1">
            <a:spLocks noGrp="1"/>
          </p:cNvSpPr>
          <p:nvPr>
            <p:ph type="body" idx="1"/>
          </p:nvPr>
        </p:nvSpPr>
        <p:spPr>
          <a:xfrm>
            <a:off x="457200" y="838847"/>
            <a:ext cx="8451923" cy="3490782"/>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A decision structure is a construct in a computer program that allows the program to make a decision and change its behavior based on that decision.</a:t>
            </a:r>
            <a:endParaRPr/>
          </a:p>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endParaRPr/>
          </a:p>
          <a:p>
            <a:pPr marL="342900" lvl="0" indent="-342900" algn="l" rtl="0">
              <a:lnSpc>
                <a:spcPct val="110000"/>
              </a:lnSpc>
              <a:spcBef>
                <a:spcPts val="600"/>
              </a:spcBef>
              <a:spcAft>
                <a:spcPts val="0"/>
              </a:spcAft>
              <a:buSzPts val="1800"/>
              <a:buChar char="▸"/>
            </a:pPr>
            <a:r>
              <a:rPr lang="tr-TR">
                <a:solidFill>
                  <a:srgbClr val="741B47"/>
                </a:solidFill>
              </a:rPr>
              <a:t>IF</a:t>
            </a:r>
            <a:endParaRPr/>
          </a:p>
          <a:p>
            <a:pPr marL="342900" lvl="0" indent="-342900" algn="l" rtl="0">
              <a:lnSpc>
                <a:spcPct val="110000"/>
              </a:lnSpc>
              <a:spcBef>
                <a:spcPts val="600"/>
              </a:spcBef>
              <a:spcAft>
                <a:spcPts val="0"/>
              </a:spcAft>
              <a:buSzPts val="1800"/>
              <a:buChar char="▸"/>
            </a:pPr>
            <a:r>
              <a:rPr lang="tr-TR">
                <a:solidFill>
                  <a:srgbClr val="741B47"/>
                </a:solidFill>
              </a:rPr>
              <a:t>IF… ELSE… </a:t>
            </a:r>
            <a:endParaRPr/>
          </a:p>
          <a:p>
            <a:pPr marL="342900" lvl="0" indent="-342900" algn="l" rtl="0">
              <a:lnSpc>
                <a:spcPct val="110000"/>
              </a:lnSpc>
              <a:spcBef>
                <a:spcPts val="600"/>
              </a:spcBef>
              <a:spcAft>
                <a:spcPts val="0"/>
              </a:spcAft>
              <a:buSzPts val="1800"/>
              <a:buChar char="▸"/>
            </a:pPr>
            <a:r>
              <a:rPr lang="tr-TR">
                <a:solidFill>
                  <a:srgbClr val="741B47"/>
                </a:solidFill>
              </a:rPr>
              <a:t>IF…ELSE IF…ELSE</a:t>
            </a:r>
            <a:endParaRPr/>
          </a:p>
        </p:txBody>
      </p:sp>
      <p:sp>
        <p:nvSpPr>
          <p:cNvPr id="536" name="Google Shape;536;p22">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23"/>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IF…</a:t>
            </a:r>
            <a:endParaRPr>
              <a:solidFill>
                <a:srgbClr val="741B47"/>
              </a:solidFill>
            </a:endParaRPr>
          </a:p>
        </p:txBody>
      </p:sp>
      <p:sp>
        <p:nvSpPr>
          <p:cNvPr id="542" name="Google Shape;542;p23"/>
          <p:cNvSpPr txBox="1">
            <a:spLocks noGrp="1"/>
          </p:cNvSpPr>
          <p:nvPr>
            <p:ph type="body" idx="1"/>
          </p:nvPr>
        </p:nvSpPr>
        <p:spPr>
          <a:xfrm>
            <a:off x="534317" y="645752"/>
            <a:ext cx="5563783" cy="4091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This keyword is used if a certain condition has to be met for the upcoming block to be executed. </a:t>
            </a:r>
            <a:endParaRPr/>
          </a:p>
          <a:p>
            <a:pPr marL="0" lvl="0" indent="0" algn="l" rtl="0">
              <a:lnSpc>
                <a:spcPct val="110000"/>
              </a:lnSpc>
              <a:spcBef>
                <a:spcPts val="600"/>
              </a:spcBef>
              <a:spcAft>
                <a:spcPts val="0"/>
              </a:spcAft>
              <a:buSzPts val="1800"/>
              <a:buNone/>
            </a:pPr>
            <a:endParaRPr b="1"/>
          </a:p>
          <a:p>
            <a:pPr marL="0" lvl="0" indent="0" algn="l" rtl="0">
              <a:lnSpc>
                <a:spcPct val="110000"/>
              </a:lnSpc>
              <a:spcBef>
                <a:spcPts val="600"/>
              </a:spcBef>
              <a:spcAft>
                <a:spcPts val="0"/>
              </a:spcAft>
              <a:buSzPts val="1800"/>
              <a:buNone/>
            </a:pPr>
            <a:r>
              <a:rPr lang="tr-TR">
                <a:solidFill>
                  <a:srgbClr val="569CD6"/>
                </a:solidFill>
                <a:latin typeface="Arial"/>
                <a:ea typeface="Arial"/>
                <a:cs typeface="Arial"/>
                <a:sym typeface="Arial"/>
              </a:rPr>
              <a:t>If</a:t>
            </a:r>
            <a:r>
              <a:rPr lang="tr-TR" b="0" i="0">
                <a:solidFill>
                  <a:srgbClr val="E6E6E6"/>
                </a:solidFill>
                <a:latin typeface="Arial"/>
                <a:ea typeface="Arial"/>
                <a:cs typeface="Arial"/>
                <a:sym typeface="Arial"/>
              </a:rPr>
              <a:t> </a:t>
            </a:r>
            <a:r>
              <a:rPr lang="tr-TR" b="0" i="0">
                <a:solidFill>
                  <a:schemeClr val="accent4"/>
                </a:solidFill>
                <a:latin typeface="Arial"/>
                <a:ea typeface="Arial"/>
                <a:cs typeface="Arial"/>
                <a:sym typeface="Arial"/>
              </a:rPr>
              <a:t>condition</a:t>
            </a:r>
            <a:r>
              <a:rPr lang="tr-TR" b="0" i="0">
                <a:solidFill>
                  <a:srgbClr val="E6E6E6"/>
                </a:solidFill>
                <a:latin typeface="Arial"/>
                <a:ea typeface="Arial"/>
                <a:cs typeface="Arial"/>
                <a:sym typeface="Arial"/>
              </a:rPr>
              <a:t> </a:t>
            </a:r>
            <a:endParaRPr b="0" i="0">
              <a:solidFill>
                <a:srgbClr val="E6E6E6"/>
              </a:solidFill>
              <a:latin typeface="Arial"/>
              <a:ea typeface="Arial"/>
              <a:cs typeface="Arial"/>
              <a:sym typeface="Arial"/>
            </a:endParaRPr>
          </a:p>
          <a:p>
            <a:pPr marL="0" lvl="0" indent="0" algn="l" rtl="0">
              <a:lnSpc>
                <a:spcPct val="110000"/>
              </a:lnSpc>
              <a:spcBef>
                <a:spcPts val="600"/>
              </a:spcBef>
              <a:spcAft>
                <a:spcPts val="0"/>
              </a:spcAft>
              <a:buSzPts val="1800"/>
              <a:buNone/>
            </a:pPr>
            <a:r>
              <a:rPr lang="tr-TR" b="0" i="0">
                <a:solidFill>
                  <a:srgbClr val="E6E6E6"/>
                </a:solidFill>
                <a:latin typeface="Arial"/>
                <a:ea typeface="Arial"/>
                <a:cs typeface="Arial"/>
                <a:sym typeface="Arial"/>
              </a:rPr>
              <a:t>[ </a:t>
            </a:r>
            <a:r>
              <a:rPr lang="tr-TR" b="0" i="0">
                <a:solidFill>
                  <a:srgbClr val="569CD6"/>
                </a:solidFill>
                <a:latin typeface="Arial"/>
                <a:ea typeface="Arial"/>
                <a:cs typeface="Arial"/>
                <a:sym typeface="Arial"/>
              </a:rPr>
              <a:t>Then</a:t>
            </a:r>
            <a:r>
              <a:rPr lang="tr-TR" b="0" i="0">
                <a:solidFill>
                  <a:srgbClr val="E6E6E6"/>
                </a:solidFill>
                <a:latin typeface="Arial"/>
                <a:ea typeface="Arial"/>
                <a:cs typeface="Arial"/>
                <a:sym typeface="Arial"/>
              </a:rPr>
              <a:t> ] [ </a:t>
            </a:r>
            <a:r>
              <a:rPr lang="tr-TR" b="0" i="0">
                <a:solidFill>
                  <a:srgbClr val="FFC000"/>
                </a:solidFill>
                <a:latin typeface="Arial"/>
                <a:ea typeface="Arial"/>
                <a:cs typeface="Arial"/>
                <a:sym typeface="Arial"/>
              </a:rPr>
              <a:t>statements</a:t>
            </a:r>
            <a:r>
              <a:rPr lang="tr-TR" b="0" i="0">
                <a:solidFill>
                  <a:srgbClr val="E6E6E6"/>
                </a:solidFill>
                <a:latin typeface="Arial"/>
                <a:ea typeface="Arial"/>
                <a:cs typeface="Arial"/>
                <a:sym typeface="Arial"/>
              </a:rPr>
              <a:t> ]</a:t>
            </a:r>
            <a:endParaRPr b="0" i="0">
              <a:solidFill>
                <a:srgbClr val="E6E6E6"/>
              </a:solidFill>
              <a:latin typeface="Arial"/>
              <a:ea typeface="Arial"/>
              <a:cs typeface="Arial"/>
              <a:sym typeface="Arial"/>
            </a:endParaRPr>
          </a:p>
          <a:p>
            <a:pPr marL="0" lvl="0" indent="0" algn="l" rtl="0">
              <a:lnSpc>
                <a:spcPct val="110000"/>
              </a:lnSpc>
              <a:spcBef>
                <a:spcPts val="600"/>
              </a:spcBef>
              <a:spcAft>
                <a:spcPts val="0"/>
              </a:spcAft>
              <a:buSzPts val="1800"/>
              <a:buNone/>
            </a:pPr>
            <a:r>
              <a:rPr lang="tr-TR" b="0" i="0">
                <a:solidFill>
                  <a:srgbClr val="569CD6"/>
                </a:solidFill>
                <a:latin typeface="Arial"/>
                <a:ea typeface="Arial"/>
                <a:cs typeface="Arial"/>
                <a:sym typeface="Arial"/>
              </a:rPr>
              <a:t>End</a:t>
            </a:r>
            <a:r>
              <a:rPr lang="tr-TR" b="0" i="0">
                <a:solidFill>
                  <a:srgbClr val="E6E6E6"/>
                </a:solidFill>
                <a:latin typeface="Arial"/>
                <a:ea typeface="Arial"/>
                <a:cs typeface="Arial"/>
                <a:sym typeface="Arial"/>
              </a:rPr>
              <a:t> </a:t>
            </a:r>
            <a:r>
              <a:rPr lang="tr-TR" b="0" i="0">
                <a:solidFill>
                  <a:srgbClr val="569CD6"/>
                </a:solidFill>
                <a:latin typeface="Arial"/>
                <a:ea typeface="Arial"/>
                <a:cs typeface="Arial"/>
                <a:sym typeface="Arial"/>
              </a:rPr>
              <a:t>If</a:t>
            </a:r>
            <a:endParaRPr b="0" i="0">
              <a:solidFill>
                <a:srgbClr val="569CD6"/>
              </a:solidFill>
              <a:latin typeface="Arial"/>
              <a:ea typeface="Arial"/>
              <a:cs typeface="Arial"/>
              <a:sym typeface="Arial"/>
            </a:endParaRPr>
          </a:p>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r>
              <a:rPr lang="tr-TR"/>
              <a:t>As you can see we also use indentation in order to declare that “smile” is being executed </a:t>
            </a:r>
            <a:r>
              <a:rPr lang="tr-TR">
                <a:solidFill>
                  <a:srgbClr val="FF0000"/>
                </a:solidFill>
              </a:rPr>
              <a:t>inside</a:t>
            </a:r>
            <a:r>
              <a:rPr lang="tr-TR"/>
              <a:t> the if statement above it.</a:t>
            </a:r>
            <a:endParaRPr/>
          </a:p>
        </p:txBody>
      </p:sp>
      <p:sp>
        <p:nvSpPr>
          <p:cNvPr id="543" name="Google Shape;543;p2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23</a:t>
            </a:fld>
            <a:endParaRPr/>
          </a:p>
        </p:txBody>
      </p:sp>
      <p:sp>
        <p:nvSpPr>
          <p:cNvPr id="544" name="Google Shape;544;p23"/>
          <p:cNvSpPr txBox="1"/>
          <p:nvPr/>
        </p:nvSpPr>
        <p:spPr>
          <a:xfrm>
            <a:off x="6432014" y="1371030"/>
            <a:ext cx="2177669" cy="1702676"/>
          </a:xfrm>
          <a:prstGeom prst="rect">
            <a:avLst/>
          </a:prstGeom>
          <a:noFill/>
          <a:ln>
            <a:noFill/>
          </a:ln>
        </p:spPr>
        <p:txBody>
          <a:bodyPr spcFirstLastPara="1" wrap="square" lIns="0" tIns="0" rIns="0" bIns="0" anchor="t" anchorCtr="0">
            <a:noAutofit/>
          </a:bodyPr>
          <a:lstStyle/>
          <a:p>
            <a:pPr marL="0" marR="0" lvl="0" indent="0" algn="ctr" rtl="0">
              <a:lnSpc>
                <a:spcPct val="110000"/>
              </a:lnSpc>
              <a:spcBef>
                <a:spcPts val="600"/>
              </a:spcBef>
              <a:spcAft>
                <a:spcPts val="0"/>
              </a:spcAft>
              <a:buClr>
                <a:srgbClr val="741B47"/>
              </a:buClr>
              <a:buSzPts val="1800"/>
              <a:buFont typeface="Barlow Light"/>
              <a:buNone/>
            </a:pPr>
            <a:r>
              <a:rPr lang="tr-TR" sz="2000" b="0" i="0" u="none" strike="noStrike" cap="none">
                <a:solidFill>
                  <a:srgbClr val="FF0000"/>
                </a:solidFill>
                <a:latin typeface="Barlow Light"/>
                <a:ea typeface="Barlow Light"/>
                <a:cs typeface="Barlow Light"/>
                <a:sym typeface="Barlow Light"/>
              </a:rPr>
              <a:t>each</a:t>
            </a:r>
            <a:r>
              <a:rPr lang="tr-TR" sz="2000" b="1" i="0" u="none" strike="noStrike" cap="none">
                <a:solidFill>
                  <a:srgbClr val="FF0000"/>
                </a:solidFill>
                <a:latin typeface="Barlow Light"/>
                <a:ea typeface="Barlow Light"/>
                <a:cs typeface="Barlow Light"/>
                <a:sym typeface="Barlow Light"/>
              </a:rPr>
              <a:t> </a:t>
            </a:r>
            <a:r>
              <a:rPr lang="tr-TR" sz="2000" b="0" i="0" u="none" strike="noStrike" cap="none">
                <a:solidFill>
                  <a:srgbClr val="FF0000"/>
                </a:solidFill>
                <a:latin typeface="Barlow Light"/>
                <a:ea typeface="Barlow Light"/>
                <a:cs typeface="Barlow Light"/>
                <a:sym typeface="Barlow Light"/>
              </a:rPr>
              <a:t>condition has two possibility</a:t>
            </a:r>
            <a:endParaRPr/>
          </a:p>
          <a:p>
            <a:pPr marL="0" marR="0" lvl="0" indent="0" algn="ctr" rtl="0">
              <a:lnSpc>
                <a:spcPct val="110000"/>
              </a:lnSpc>
              <a:spcBef>
                <a:spcPts val="600"/>
              </a:spcBef>
              <a:spcAft>
                <a:spcPts val="0"/>
              </a:spcAft>
              <a:buClr>
                <a:srgbClr val="741B47"/>
              </a:buClr>
              <a:buSzPts val="1800"/>
              <a:buFont typeface="Barlow Light"/>
              <a:buNone/>
            </a:pPr>
            <a:endParaRPr sz="2000" b="1" i="0" u="none" strike="noStrike" cap="none">
              <a:solidFill>
                <a:srgbClr val="FF0000"/>
              </a:solidFill>
              <a:latin typeface="Barlow Light"/>
              <a:ea typeface="Barlow Light"/>
              <a:cs typeface="Barlow Light"/>
              <a:sym typeface="Barlow Light"/>
            </a:endParaRPr>
          </a:p>
          <a:p>
            <a:pPr marL="0" marR="0" lvl="0" indent="0" algn="ctr" rtl="0">
              <a:lnSpc>
                <a:spcPct val="110000"/>
              </a:lnSpc>
              <a:spcBef>
                <a:spcPts val="600"/>
              </a:spcBef>
              <a:spcAft>
                <a:spcPts val="0"/>
              </a:spcAft>
              <a:buClr>
                <a:srgbClr val="741B47"/>
              </a:buClr>
              <a:buSzPts val="1800"/>
              <a:buFont typeface="Barlow Light"/>
              <a:buNone/>
            </a:pPr>
            <a:r>
              <a:rPr lang="tr-TR" sz="2000" b="1" i="0" u="none" strike="noStrike" cap="none">
                <a:solidFill>
                  <a:srgbClr val="FF0000"/>
                </a:solidFill>
                <a:latin typeface="Barlow Light"/>
                <a:ea typeface="Barlow Light"/>
                <a:cs typeface="Barlow Light"/>
                <a:sym typeface="Barlow Light"/>
              </a:rPr>
              <a:t>True / False </a:t>
            </a:r>
            <a:endParaRPr sz="2000" b="0" i="0" u="none" strike="noStrike" cap="none">
              <a:solidFill>
                <a:schemeClr val="dk1"/>
              </a:solidFill>
              <a:latin typeface="Barlow Light"/>
              <a:ea typeface="Barlow Light"/>
              <a:cs typeface="Barlow Light"/>
              <a:sym typeface="Barlow Light"/>
            </a:endParaRPr>
          </a:p>
        </p:txBody>
      </p:sp>
      <p:sp>
        <p:nvSpPr>
          <p:cNvPr id="545" name="Google Shape;545;p23"/>
          <p:cNvSpPr/>
          <p:nvPr/>
        </p:nvSpPr>
        <p:spPr>
          <a:xfrm>
            <a:off x="3101381" y="1899202"/>
            <a:ext cx="732489" cy="706174"/>
          </a:xfrm>
          <a:prstGeom prst="curvedLeftArrow">
            <a:avLst>
              <a:gd name="adj1" fmla="val 25000"/>
              <a:gd name="adj2" fmla="val 50000"/>
              <a:gd name="adj3" fmla="val 25000"/>
            </a:avLst>
          </a:prstGeom>
          <a:solidFill>
            <a:schemeClr val="accent5"/>
          </a:solidFill>
          <a:ln w="25400" cap="flat" cmpd="sng">
            <a:solidFill>
              <a:srgbClr val="B5940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tr-TR" sz="1400" b="1" i="0" u="none" strike="noStrike" cap="none">
                <a:solidFill>
                  <a:schemeClr val="dk1"/>
                </a:solidFill>
                <a:latin typeface="Arial"/>
                <a:ea typeface="Arial"/>
                <a:cs typeface="Arial"/>
                <a:sym typeface="Arial"/>
              </a:rPr>
              <a:t>True</a:t>
            </a:r>
            <a:endParaRPr/>
          </a:p>
          <a:p>
            <a:pPr marL="0" marR="0" lvl="0" indent="0" algn="ctr"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sp>
        <p:nvSpPr>
          <p:cNvPr id="546" name="Google Shape;546;p23"/>
          <p:cNvSpPr/>
          <p:nvPr/>
        </p:nvSpPr>
        <p:spPr>
          <a:xfrm>
            <a:off x="3991912" y="1899202"/>
            <a:ext cx="732489" cy="1174504"/>
          </a:xfrm>
          <a:prstGeom prst="curvedLeftArrow">
            <a:avLst>
              <a:gd name="adj1" fmla="val 25000"/>
              <a:gd name="adj2" fmla="val 50000"/>
              <a:gd name="adj3" fmla="val 25000"/>
            </a:avLst>
          </a:prstGeom>
          <a:solidFill>
            <a:schemeClr val="accent5"/>
          </a:solidFill>
          <a:ln w="25400" cap="flat" cmpd="sng">
            <a:solidFill>
              <a:srgbClr val="B5940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tr-TR" sz="1400" b="1" i="0" u="none" strike="noStrike" cap="none">
                <a:solidFill>
                  <a:schemeClr val="dk1"/>
                </a:solidFill>
                <a:latin typeface="Arial"/>
                <a:ea typeface="Arial"/>
                <a:cs typeface="Arial"/>
                <a:sym typeface="Arial"/>
              </a:rPr>
              <a:t>False</a:t>
            </a:r>
            <a:endParaRPr sz="1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24"/>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IF…</a:t>
            </a:r>
            <a:endParaRPr>
              <a:solidFill>
                <a:srgbClr val="741B47"/>
              </a:solidFill>
            </a:endParaRPr>
          </a:p>
        </p:txBody>
      </p:sp>
      <p:sp>
        <p:nvSpPr>
          <p:cNvPr id="552" name="Google Shape;552;p24"/>
          <p:cNvSpPr txBox="1">
            <a:spLocks noGrp="1"/>
          </p:cNvSpPr>
          <p:nvPr>
            <p:ph type="body" idx="1"/>
          </p:nvPr>
        </p:nvSpPr>
        <p:spPr>
          <a:xfrm>
            <a:off x="534317" y="645752"/>
            <a:ext cx="8374805" cy="4091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For example:</a:t>
            </a:r>
            <a:endParaRPr/>
          </a:p>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r>
              <a:rPr lang="tr-TR" b="1"/>
              <a:t>IF</a:t>
            </a:r>
            <a:r>
              <a:rPr lang="tr-TR"/>
              <a:t> you are happy</a:t>
            </a:r>
            <a:endParaRPr/>
          </a:p>
          <a:p>
            <a:pPr marL="0" lvl="0" indent="0" algn="l" rtl="0">
              <a:lnSpc>
                <a:spcPct val="110000"/>
              </a:lnSpc>
              <a:spcBef>
                <a:spcPts val="600"/>
              </a:spcBef>
              <a:spcAft>
                <a:spcPts val="0"/>
              </a:spcAft>
              <a:buSzPts val="1800"/>
              <a:buNone/>
            </a:pPr>
            <a:r>
              <a:rPr lang="tr-TR"/>
              <a:t>	</a:t>
            </a:r>
            <a:r>
              <a:rPr lang="tr-TR" b="1"/>
              <a:t>Then</a:t>
            </a:r>
            <a:r>
              <a:rPr lang="tr-TR"/>
              <a:t> smile</a:t>
            </a:r>
            <a:endParaRPr/>
          </a:p>
          <a:p>
            <a:pPr marL="0" lvl="0" indent="0" algn="l" rtl="0">
              <a:lnSpc>
                <a:spcPct val="110000"/>
              </a:lnSpc>
              <a:spcBef>
                <a:spcPts val="600"/>
              </a:spcBef>
              <a:spcAft>
                <a:spcPts val="0"/>
              </a:spcAft>
              <a:buSzPts val="1800"/>
              <a:buNone/>
            </a:pPr>
            <a:r>
              <a:rPr lang="tr-TR" b="1"/>
              <a:t>ENDIF</a:t>
            </a:r>
            <a:endParaRPr b="1"/>
          </a:p>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endParaRPr/>
          </a:p>
        </p:txBody>
      </p:sp>
      <p:sp>
        <p:nvSpPr>
          <p:cNvPr id="553" name="Google Shape;553;p24"/>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25"/>
          <p:cNvSpPr txBox="1">
            <a:spLocks noGrp="1"/>
          </p:cNvSpPr>
          <p:nvPr>
            <p:ph type="title"/>
          </p:nvPr>
        </p:nvSpPr>
        <p:spPr>
          <a:xfrm>
            <a:off x="457200" y="192648"/>
            <a:ext cx="6913084"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Comparison Operators</a:t>
            </a:r>
            <a:endParaRPr>
              <a:solidFill>
                <a:srgbClr val="741B47"/>
              </a:solidFill>
            </a:endParaRPr>
          </a:p>
        </p:txBody>
      </p:sp>
      <p:sp>
        <p:nvSpPr>
          <p:cNvPr id="559" name="Google Shape;559;p25"/>
          <p:cNvSpPr txBox="1">
            <a:spLocks noGrp="1"/>
          </p:cNvSpPr>
          <p:nvPr>
            <p:ph type="body" idx="1"/>
          </p:nvPr>
        </p:nvSpPr>
        <p:spPr>
          <a:xfrm>
            <a:off x="6139646" y="1275348"/>
            <a:ext cx="2769477" cy="2767842"/>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sz="3600">
                <a:solidFill>
                  <a:schemeClr val="accent4"/>
                </a:solidFill>
              </a:rPr>
              <a:t>	!</a:t>
            </a:r>
            <a:r>
              <a:rPr lang="tr-TR"/>
              <a:t> </a:t>
            </a:r>
            <a:endParaRPr/>
          </a:p>
          <a:p>
            <a:pPr marL="0" lvl="0" indent="0" algn="l" rtl="0">
              <a:lnSpc>
                <a:spcPct val="110000"/>
              </a:lnSpc>
              <a:spcBef>
                <a:spcPts val="600"/>
              </a:spcBef>
              <a:spcAft>
                <a:spcPts val="0"/>
              </a:spcAft>
              <a:buSzPts val="1800"/>
              <a:buNone/>
            </a:pPr>
            <a:r>
              <a:rPr lang="tr-TR"/>
              <a:t>In addition to these, there may be other arithmetic operators specific to the programming language you are using.</a:t>
            </a:r>
            <a:endParaRPr/>
          </a:p>
        </p:txBody>
      </p:sp>
      <p:sp>
        <p:nvSpPr>
          <p:cNvPr id="560" name="Google Shape;560;p2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25</a:t>
            </a:fld>
            <a:endParaRPr/>
          </a:p>
        </p:txBody>
      </p:sp>
      <p:pic>
        <p:nvPicPr>
          <p:cNvPr id="561" name="Google Shape;561;p25"/>
          <p:cNvPicPr preferRelativeResize="0"/>
          <p:nvPr/>
        </p:nvPicPr>
        <p:blipFill rotWithShape="1">
          <a:blip r:embed="rId3">
            <a:alphaModFix/>
          </a:blip>
          <a:srcRect/>
          <a:stretch/>
        </p:blipFill>
        <p:spPr>
          <a:xfrm>
            <a:off x="634514" y="1174353"/>
            <a:ext cx="4503810" cy="314733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26"/>
          <p:cNvSpPr txBox="1">
            <a:spLocks noGrp="1"/>
          </p:cNvSpPr>
          <p:nvPr>
            <p:ph type="title"/>
          </p:nvPr>
        </p:nvSpPr>
        <p:spPr>
          <a:xfrm>
            <a:off x="457200" y="192648"/>
            <a:ext cx="6913084"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Comparison Operators</a:t>
            </a:r>
            <a:endParaRPr>
              <a:solidFill>
                <a:srgbClr val="741B47"/>
              </a:solidFill>
            </a:endParaRPr>
          </a:p>
        </p:txBody>
      </p:sp>
      <p:sp>
        <p:nvSpPr>
          <p:cNvPr id="567" name="Google Shape;567;p26"/>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26</a:t>
            </a:fld>
            <a:endParaRPr/>
          </a:p>
        </p:txBody>
      </p:sp>
      <p:pic>
        <p:nvPicPr>
          <p:cNvPr id="568" name="Google Shape;568;p26"/>
          <p:cNvPicPr preferRelativeResize="0"/>
          <p:nvPr/>
        </p:nvPicPr>
        <p:blipFill rotWithShape="1">
          <a:blip r:embed="rId3">
            <a:alphaModFix/>
          </a:blip>
          <a:srcRect/>
          <a:stretch/>
        </p:blipFill>
        <p:spPr>
          <a:xfrm>
            <a:off x="1154134" y="1682536"/>
            <a:ext cx="6835732" cy="246147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27"/>
          <p:cNvSpPr txBox="1">
            <a:spLocks noGrp="1"/>
          </p:cNvSpPr>
          <p:nvPr>
            <p:ph type="title"/>
          </p:nvPr>
        </p:nvSpPr>
        <p:spPr>
          <a:xfrm>
            <a:off x="457200" y="192648"/>
            <a:ext cx="6913084"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Comparison Operators</a:t>
            </a:r>
            <a:endParaRPr>
              <a:solidFill>
                <a:srgbClr val="741B47"/>
              </a:solidFill>
            </a:endParaRPr>
          </a:p>
        </p:txBody>
      </p:sp>
      <p:sp>
        <p:nvSpPr>
          <p:cNvPr id="574" name="Google Shape;574;p27"/>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27</a:t>
            </a:fld>
            <a:endParaRPr/>
          </a:p>
        </p:txBody>
      </p:sp>
      <p:pic>
        <p:nvPicPr>
          <p:cNvPr id="575" name="Google Shape;575;p27"/>
          <p:cNvPicPr preferRelativeResize="0"/>
          <p:nvPr/>
        </p:nvPicPr>
        <p:blipFill rotWithShape="1">
          <a:blip r:embed="rId3">
            <a:alphaModFix/>
          </a:blip>
          <a:srcRect/>
          <a:stretch/>
        </p:blipFill>
        <p:spPr>
          <a:xfrm>
            <a:off x="1124061" y="1272887"/>
            <a:ext cx="6403695" cy="2597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28"/>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IF…ELSE…</a:t>
            </a:r>
            <a:endParaRPr>
              <a:solidFill>
                <a:srgbClr val="741B47"/>
              </a:solidFill>
            </a:endParaRPr>
          </a:p>
        </p:txBody>
      </p:sp>
      <p:sp>
        <p:nvSpPr>
          <p:cNvPr id="581" name="Google Shape;581;p28"/>
          <p:cNvSpPr txBox="1">
            <a:spLocks noGrp="1"/>
          </p:cNvSpPr>
          <p:nvPr>
            <p:ph type="body" idx="1"/>
          </p:nvPr>
        </p:nvSpPr>
        <p:spPr>
          <a:xfrm>
            <a:off x="534317" y="645752"/>
            <a:ext cx="8374805" cy="4091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endParaRPr>
              <a:latin typeface="Arial"/>
              <a:ea typeface="Arial"/>
              <a:cs typeface="Arial"/>
              <a:sym typeface="Arial"/>
            </a:endParaRPr>
          </a:p>
          <a:p>
            <a:pPr marL="0" lvl="0" indent="0" algn="l" rtl="0">
              <a:lnSpc>
                <a:spcPct val="110000"/>
              </a:lnSpc>
              <a:spcBef>
                <a:spcPts val="600"/>
              </a:spcBef>
              <a:spcAft>
                <a:spcPts val="0"/>
              </a:spcAft>
              <a:buSzPts val="1800"/>
              <a:buNone/>
            </a:pPr>
            <a:r>
              <a:rPr lang="tr-TR">
                <a:solidFill>
                  <a:schemeClr val="accent2"/>
                </a:solidFill>
                <a:latin typeface="Arial"/>
                <a:ea typeface="Arial"/>
                <a:cs typeface="Arial"/>
                <a:sym typeface="Arial"/>
              </a:rPr>
              <a:t>If </a:t>
            </a:r>
            <a:r>
              <a:rPr lang="tr-TR" b="0" i="0">
                <a:solidFill>
                  <a:schemeClr val="accent4"/>
                </a:solidFill>
                <a:latin typeface="Arial"/>
                <a:ea typeface="Arial"/>
                <a:cs typeface="Arial"/>
                <a:sym typeface="Arial"/>
              </a:rPr>
              <a:t>condition</a:t>
            </a:r>
            <a:r>
              <a:rPr lang="tr-TR" b="0" i="0">
                <a:solidFill>
                  <a:srgbClr val="E6E6E6"/>
                </a:solidFill>
                <a:latin typeface="Arial"/>
                <a:ea typeface="Arial"/>
                <a:cs typeface="Arial"/>
                <a:sym typeface="Arial"/>
              </a:rPr>
              <a:t>  </a:t>
            </a:r>
            <a:r>
              <a:rPr lang="tr-TR" b="0" i="0">
                <a:solidFill>
                  <a:srgbClr val="569CD6"/>
                </a:solidFill>
                <a:latin typeface="Arial"/>
                <a:ea typeface="Arial"/>
                <a:cs typeface="Arial"/>
                <a:sym typeface="Arial"/>
              </a:rPr>
              <a:t>Then</a:t>
            </a:r>
            <a:r>
              <a:rPr lang="tr-TR" b="0" i="0">
                <a:solidFill>
                  <a:srgbClr val="E6E6E6"/>
                </a:solidFill>
                <a:latin typeface="Arial"/>
                <a:ea typeface="Arial"/>
                <a:cs typeface="Arial"/>
                <a:sym typeface="Arial"/>
              </a:rPr>
              <a:t> </a:t>
            </a:r>
            <a:endParaRPr b="0" i="0">
              <a:solidFill>
                <a:srgbClr val="E6E6E6"/>
              </a:solidFill>
              <a:latin typeface="Arial"/>
              <a:ea typeface="Arial"/>
              <a:cs typeface="Arial"/>
              <a:sym typeface="Arial"/>
            </a:endParaRPr>
          </a:p>
          <a:p>
            <a:pPr marL="0" lvl="0" indent="0" algn="l" rtl="0">
              <a:lnSpc>
                <a:spcPct val="110000"/>
              </a:lnSpc>
              <a:spcBef>
                <a:spcPts val="600"/>
              </a:spcBef>
              <a:spcAft>
                <a:spcPts val="0"/>
              </a:spcAft>
              <a:buSzPts val="1800"/>
              <a:buNone/>
            </a:pPr>
            <a:r>
              <a:rPr lang="tr-TR" b="0" i="0">
                <a:solidFill>
                  <a:srgbClr val="E6E6E6"/>
                </a:solidFill>
                <a:latin typeface="Arial"/>
                <a:ea typeface="Arial"/>
                <a:cs typeface="Arial"/>
                <a:sym typeface="Arial"/>
              </a:rPr>
              <a:t> [ </a:t>
            </a:r>
            <a:r>
              <a:rPr lang="tr-TR" b="0" i="0">
                <a:solidFill>
                  <a:srgbClr val="FFC000"/>
                </a:solidFill>
                <a:latin typeface="Arial"/>
                <a:ea typeface="Arial"/>
                <a:cs typeface="Arial"/>
                <a:sym typeface="Arial"/>
              </a:rPr>
              <a:t>statements</a:t>
            </a:r>
            <a:r>
              <a:rPr lang="tr-TR" b="0" i="0">
                <a:solidFill>
                  <a:srgbClr val="E6E6E6"/>
                </a:solidFill>
                <a:latin typeface="Arial"/>
                <a:ea typeface="Arial"/>
                <a:cs typeface="Arial"/>
                <a:sym typeface="Arial"/>
              </a:rPr>
              <a:t> ]</a:t>
            </a:r>
            <a:endParaRPr b="0" i="0">
              <a:solidFill>
                <a:srgbClr val="E6E6E6"/>
              </a:solidFill>
              <a:latin typeface="Arial"/>
              <a:ea typeface="Arial"/>
              <a:cs typeface="Arial"/>
              <a:sym typeface="Arial"/>
            </a:endParaRPr>
          </a:p>
          <a:p>
            <a:pPr marL="0" lvl="0" indent="0" algn="l" rtl="0">
              <a:lnSpc>
                <a:spcPct val="110000"/>
              </a:lnSpc>
              <a:spcBef>
                <a:spcPts val="600"/>
              </a:spcBef>
              <a:spcAft>
                <a:spcPts val="0"/>
              </a:spcAft>
              <a:buSzPts val="1800"/>
              <a:buNone/>
            </a:pPr>
            <a:r>
              <a:rPr lang="tr-TR" b="0" i="0">
                <a:solidFill>
                  <a:srgbClr val="569CD6"/>
                </a:solidFill>
                <a:latin typeface="Arial"/>
                <a:ea typeface="Arial"/>
                <a:cs typeface="Arial"/>
                <a:sym typeface="Arial"/>
              </a:rPr>
              <a:t>Else</a:t>
            </a:r>
            <a:r>
              <a:rPr lang="tr-TR" b="0" i="0">
                <a:solidFill>
                  <a:srgbClr val="E6E6E6"/>
                </a:solidFill>
                <a:latin typeface="Arial"/>
                <a:ea typeface="Arial"/>
                <a:cs typeface="Arial"/>
                <a:sym typeface="Arial"/>
              </a:rPr>
              <a:t> </a:t>
            </a:r>
            <a:endParaRPr b="0" i="0">
              <a:solidFill>
                <a:srgbClr val="E6E6E6"/>
              </a:solidFill>
              <a:latin typeface="Arial"/>
              <a:ea typeface="Arial"/>
              <a:cs typeface="Arial"/>
              <a:sym typeface="Arial"/>
            </a:endParaRPr>
          </a:p>
          <a:p>
            <a:pPr marL="0" lvl="0" indent="0" algn="l" rtl="0">
              <a:lnSpc>
                <a:spcPct val="110000"/>
              </a:lnSpc>
              <a:spcBef>
                <a:spcPts val="600"/>
              </a:spcBef>
              <a:spcAft>
                <a:spcPts val="0"/>
              </a:spcAft>
              <a:buSzPts val="1800"/>
              <a:buNone/>
            </a:pPr>
            <a:r>
              <a:rPr lang="tr-TR" b="0" i="0">
                <a:solidFill>
                  <a:srgbClr val="E6E6E6"/>
                </a:solidFill>
                <a:latin typeface="Arial"/>
                <a:ea typeface="Arial"/>
                <a:cs typeface="Arial"/>
                <a:sym typeface="Arial"/>
              </a:rPr>
              <a:t>[ </a:t>
            </a:r>
            <a:r>
              <a:rPr lang="tr-TR">
                <a:solidFill>
                  <a:srgbClr val="FFC000"/>
                </a:solidFill>
                <a:latin typeface="Arial"/>
                <a:ea typeface="Arial"/>
                <a:cs typeface="Arial"/>
                <a:sym typeface="Arial"/>
              </a:rPr>
              <a:t>else statements</a:t>
            </a:r>
            <a:r>
              <a:rPr lang="tr-TR" b="0" i="0">
                <a:solidFill>
                  <a:srgbClr val="E6E6E6"/>
                </a:solidFill>
                <a:latin typeface="Arial"/>
                <a:ea typeface="Arial"/>
                <a:cs typeface="Arial"/>
                <a:sym typeface="Arial"/>
              </a:rPr>
              <a:t> ]</a:t>
            </a:r>
            <a:endParaRPr/>
          </a:p>
          <a:p>
            <a:pPr marL="0" lvl="0" indent="0" algn="l" rtl="0">
              <a:lnSpc>
                <a:spcPct val="110000"/>
              </a:lnSpc>
              <a:spcBef>
                <a:spcPts val="600"/>
              </a:spcBef>
              <a:spcAft>
                <a:spcPts val="0"/>
              </a:spcAft>
              <a:buSzPts val="1800"/>
              <a:buNone/>
            </a:pPr>
            <a:r>
              <a:rPr lang="tr-TR" b="0" i="0">
                <a:solidFill>
                  <a:srgbClr val="569CD6"/>
                </a:solidFill>
                <a:latin typeface="Arial"/>
                <a:ea typeface="Arial"/>
                <a:cs typeface="Arial"/>
                <a:sym typeface="Arial"/>
              </a:rPr>
              <a:t>End</a:t>
            </a:r>
            <a:r>
              <a:rPr lang="tr-TR" b="0" i="0">
                <a:solidFill>
                  <a:srgbClr val="E6E6E6"/>
                </a:solidFill>
                <a:latin typeface="Arial"/>
                <a:ea typeface="Arial"/>
                <a:cs typeface="Arial"/>
                <a:sym typeface="Arial"/>
              </a:rPr>
              <a:t> </a:t>
            </a:r>
            <a:r>
              <a:rPr lang="tr-TR" b="0" i="0">
                <a:solidFill>
                  <a:srgbClr val="569CD6"/>
                </a:solidFill>
                <a:latin typeface="Arial"/>
                <a:ea typeface="Arial"/>
                <a:cs typeface="Arial"/>
                <a:sym typeface="Arial"/>
              </a:rPr>
              <a:t>If</a:t>
            </a:r>
            <a:endParaRPr>
              <a:latin typeface="Arial"/>
              <a:ea typeface="Arial"/>
              <a:cs typeface="Arial"/>
              <a:sym typeface="Arial"/>
            </a:endParaRPr>
          </a:p>
        </p:txBody>
      </p:sp>
      <p:sp>
        <p:nvSpPr>
          <p:cNvPr id="582" name="Google Shape;582;p28"/>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28</a:t>
            </a:fld>
            <a:endParaRPr/>
          </a:p>
        </p:txBody>
      </p:sp>
      <p:sp>
        <p:nvSpPr>
          <p:cNvPr id="583" name="Google Shape;583;p28"/>
          <p:cNvSpPr/>
          <p:nvPr/>
        </p:nvSpPr>
        <p:spPr>
          <a:xfrm>
            <a:off x="2948980" y="1601747"/>
            <a:ext cx="732489" cy="706174"/>
          </a:xfrm>
          <a:prstGeom prst="curvedLeftArrow">
            <a:avLst>
              <a:gd name="adj1" fmla="val 25000"/>
              <a:gd name="adj2" fmla="val 50000"/>
              <a:gd name="adj3" fmla="val 25000"/>
            </a:avLst>
          </a:prstGeom>
          <a:solidFill>
            <a:schemeClr val="accent5"/>
          </a:solidFill>
          <a:ln w="25400" cap="flat" cmpd="sng">
            <a:solidFill>
              <a:srgbClr val="B5940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tr-TR" sz="1400" b="1" i="0" u="none" strike="noStrike" cap="none">
                <a:solidFill>
                  <a:schemeClr val="dk1"/>
                </a:solidFill>
                <a:latin typeface="Arial"/>
                <a:ea typeface="Arial"/>
                <a:cs typeface="Arial"/>
                <a:sym typeface="Arial"/>
              </a:rPr>
              <a:t>True</a:t>
            </a:r>
            <a:endParaRPr/>
          </a:p>
          <a:p>
            <a:pPr marL="0" marR="0" lvl="0" indent="0" algn="ctr"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sp>
        <p:nvSpPr>
          <p:cNvPr id="584" name="Google Shape;584;p28"/>
          <p:cNvSpPr/>
          <p:nvPr/>
        </p:nvSpPr>
        <p:spPr>
          <a:xfrm>
            <a:off x="3392341" y="1609715"/>
            <a:ext cx="732489" cy="1604161"/>
          </a:xfrm>
          <a:prstGeom prst="curvedLeftArrow">
            <a:avLst>
              <a:gd name="adj1" fmla="val 25000"/>
              <a:gd name="adj2" fmla="val 50000"/>
              <a:gd name="adj3" fmla="val 26504"/>
            </a:avLst>
          </a:prstGeom>
          <a:solidFill>
            <a:schemeClr val="accent5"/>
          </a:solidFill>
          <a:ln w="25400" cap="flat" cmpd="sng">
            <a:solidFill>
              <a:srgbClr val="B5940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tr-TR" sz="1400" b="1" i="0" u="none" strike="noStrike" cap="none">
                <a:solidFill>
                  <a:schemeClr val="dk1"/>
                </a:solidFill>
                <a:latin typeface="Arial"/>
                <a:ea typeface="Arial"/>
                <a:cs typeface="Arial"/>
                <a:sym typeface="Arial"/>
              </a:rPr>
              <a:t>False</a:t>
            </a:r>
            <a:endParaRPr sz="1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29"/>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IF…ELSE…</a:t>
            </a:r>
            <a:endParaRPr>
              <a:solidFill>
                <a:srgbClr val="741B47"/>
              </a:solidFill>
            </a:endParaRPr>
          </a:p>
        </p:txBody>
      </p:sp>
      <p:sp>
        <p:nvSpPr>
          <p:cNvPr id="590" name="Google Shape;590;p29"/>
          <p:cNvSpPr txBox="1">
            <a:spLocks noGrp="1"/>
          </p:cNvSpPr>
          <p:nvPr>
            <p:ph type="body" idx="1"/>
          </p:nvPr>
        </p:nvSpPr>
        <p:spPr>
          <a:xfrm>
            <a:off x="534317" y="645752"/>
            <a:ext cx="8374805" cy="4091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endParaRPr/>
          </a:p>
          <a:p>
            <a:pPr marL="0" lvl="0" indent="0" algn="l" rtl="0">
              <a:lnSpc>
                <a:spcPct val="110000"/>
              </a:lnSpc>
              <a:spcBef>
                <a:spcPts val="0"/>
              </a:spcBef>
              <a:spcAft>
                <a:spcPts val="0"/>
              </a:spcAft>
              <a:buSzPts val="1800"/>
              <a:buNone/>
            </a:pPr>
            <a:r>
              <a:rPr lang="tr-TR" b="1"/>
              <a:t>IF</a:t>
            </a:r>
            <a:r>
              <a:rPr lang="tr-TR"/>
              <a:t> you are tired </a:t>
            </a:r>
            <a:endParaRPr/>
          </a:p>
          <a:p>
            <a:pPr marL="0" lvl="0" indent="0" algn="l" rtl="0">
              <a:lnSpc>
                <a:spcPct val="110000"/>
              </a:lnSpc>
              <a:spcBef>
                <a:spcPts val="0"/>
              </a:spcBef>
              <a:spcAft>
                <a:spcPts val="0"/>
              </a:spcAft>
              <a:buSzPts val="1800"/>
              <a:buNone/>
            </a:pPr>
            <a:r>
              <a:rPr lang="tr-TR"/>
              <a:t>	Then rest</a:t>
            </a:r>
            <a:endParaRPr/>
          </a:p>
          <a:p>
            <a:pPr marL="0" lvl="0" indent="0" algn="l" rtl="0">
              <a:lnSpc>
                <a:spcPct val="110000"/>
              </a:lnSpc>
              <a:spcBef>
                <a:spcPts val="0"/>
              </a:spcBef>
              <a:spcAft>
                <a:spcPts val="0"/>
              </a:spcAft>
              <a:buSzPts val="1800"/>
              <a:buNone/>
            </a:pPr>
            <a:r>
              <a:rPr lang="tr-TR" b="1"/>
              <a:t>ELSE</a:t>
            </a:r>
            <a:r>
              <a:rPr lang="tr-TR"/>
              <a:t>  </a:t>
            </a:r>
            <a:endParaRPr/>
          </a:p>
          <a:p>
            <a:pPr marL="0" lvl="0" indent="0" algn="l" rtl="0">
              <a:lnSpc>
                <a:spcPct val="110000"/>
              </a:lnSpc>
              <a:spcBef>
                <a:spcPts val="0"/>
              </a:spcBef>
              <a:spcAft>
                <a:spcPts val="0"/>
              </a:spcAft>
              <a:buSzPts val="1800"/>
              <a:buNone/>
            </a:pPr>
            <a:r>
              <a:rPr lang="tr-TR"/>
              <a:t>	Keep working</a:t>
            </a:r>
            <a:endParaRPr/>
          </a:p>
          <a:p>
            <a:pPr marL="0" lvl="0" indent="0" algn="l" rtl="0">
              <a:lnSpc>
                <a:spcPct val="110000"/>
              </a:lnSpc>
              <a:spcBef>
                <a:spcPts val="0"/>
              </a:spcBef>
              <a:spcAft>
                <a:spcPts val="0"/>
              </a:spcAft>
              <a:buSzPts val="1800"/>
              <a:buNone/>
            </a:pPr>
            <a:r>
              <a:rPr lang="tr-TR"/>
              <a:t>END IF</a:t>
            </a:r>
            <a:endParaRPr/>
          </a:p>
          <a:p>
            <a:pPr marL="0" lvl="0" indent="0" algn="l" rtl="0">
              <a:lnSpc>
                <a:spcPct val="110000"/>
              </a:lnSpc>
              <a:spcBef>
                <a:spcPts val="0"/>
              </a:spcBef>
              <a:spcAft>
                <a:spcPts val="0"/>
              </a:spcAft>
              <a:buSzPts val="1800"/>
              <a:buNone/>
            </a:pPr>
            <a:endParaRPr/>
          </a:p>
          <a:p>
            <a:pPr marL="0" lvl="0" indent="0" algn="l" rtl="0">
              <a:lnSpc>
                <a:spcPct val="110000"/>
              </a:lnSpc>
              <a:spcBef>
                <a:spcPts val="0"/>
              </a:spcBef>
              <a:spcAft>
                <a:spcPts val="0"/>
              </a:spcAft>
              <a:buSzPts val="1800"/>
              <a:buNone/>
            </a:pPr>
            <a:endParaRPr/>
          </a:p>
          <a:p>
            <a:pPr marL="0" lvl="0" indent="0" algn="l" rtl="0">
              <a:lnSpc>
                <a:spcPct val="110000"/>
              </a:lnSpc>
              <a:spcBef>
                <a:spcPts val="0"/>
              </a:spcBef>
              <a:spcAft>
                <a:spcPts val="0"/>
              </a:spcAft>
              <a:buSzPts val="1800"/>
              <a:buNone/>
            </a:pPr>
            <a:endParaRPr/>
          </a:p>
        </p:txBody>
      </p:sp>
      <p:sp>
        <p:nvSpPr>
          <p:cNvPr id="591" name="Google Shape;591;p29"/>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a:t>
            </a:fld>
            <a:endParaRPr/>
          </a:p>
        </p:txBody>
      </p:sp>
      <p:sp>
        <p:nvSpPr>
          <p:cNvPr id="378" name="Google Shape;378;p3"/>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379" name="Google Shape;379;p3"/>
          <p:cNvSpPr txBox="1">
            <a:spLocks noGrp="1"/>
          </p:cNvSpPr>
          <p:nvPr>
            <p:ph type="subTitle" idx="4294967295"/>
          </p:nvPr>
        </p:nvSpPr>
        <p:spPr>
          <a:xfrm>
            <a:off x="845725" y="1229675"/>
            <a:ext cx="7842300" cy="2529900"/>
          </a:xfrm>
          <a:prstGeom prst="rect">
            <a:avLst/>
          </a:prstGeom>
          <a:noFill/>
          <a:ln>
            <a:noFill/>
          </a:ln>
        </p:spPr>
        <p:txBody>
          <a:bodyPr spcFirstLastPara="1" wrap="square" lIns="0" tIns="0" rIns="0" bIns="0" anchor="t" anchorCtr="0">
            <a:noAutofit/>
          </a:bodyPr>
          <a:lstStyle/>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a:solidFill>
                  <a:schemeClr val="dk1"/>
                </a:solidFill>
                <a:latin typeface="Raleway"/>
                <a:ea typeface="Raleway"/>
                <a:cs typeface="Raleway"/>
                <a:sym typeface="Raleway"/>
              </a:rPr>
              <a:t>Algorithm</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a:solidFill>
                  <a:schemeClr val="dk1"/>
                </a:solidFill>
                <a:latin typeface="Raleway"/>
                <a:ea typeface="Raleway"/>
                <a:cs typeface="Raleway"/>
                <a:sym typeface="Raleway"/>
              </a:rPr>
              <a:t>Pseudocode</a:t>
            </a:r>
            <a:endParaRPr sz="3600" b="0" i="0" u="none" strike="noStrike" cap="none">
              <a:solidFill>
                <a:schemeClr val="dk1"/>
              </a:solidFill>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b="0" i="0" u="none" strike="noStrike" cap="none">
                <a:solidFill>
                  <a:schemeClr val="dk1"/>
                </a:solidFill>
                <a:latin typeface="Raleway"/>
                <a:ea typeface="Raleway"/>
                <a:cs typeface="Raleway"/>
                <a:sym typeface="Raleway"/>
              </a:rPr>
              <a:t>Flowchart</a:t>
            </a:r>
            <a:endParaRPr sz="3600" b="0" i="0" u="none" strike="noStrike" cap="none">
              <a:solidFill>
                <a:schemeClr val="dk1"/>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0"/>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IF… ELSE IF……. ELSE</a:t>
            </a:r>
            <a:endParaRPr>
              <a:solidFill>
                <a:srgbClr val="741B47"/>
              </a:solidFill>
            </a:endParaRPr>
          </a:p>
        </p:txBody>
      </p:sp>
      <p:sp>
        <p:nvSpPr>
          <p:cNvPr id="597" name="Google Shape;597;p30"/>
          <p:cNvSpPr txBox="1">
            <a:spLocks noGrp="1"/>
          </p:cNvSpPr>
          <p:nvPr>
            <p:ph type="body" idx="1"/>
          </p:nvPr>
        </p:nvSpPr>
        <p:spPr>
          <a:xfrm>
            <a:off x="311995" y="855183"/>
            <a:ext cx="8374805" cy="4095669"/>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r>
              <a:rPr lang="tr-TR" b="0" i="0">
                <a:solidFill>
                  <a:srgbClr val="569CD6"/>
                </a:solidFill>
                <a:latin typeface="Arial"/>
                <a:ea typeface="Arial"/>
                <a:cs typeface="Arial"/>
                <a:sym typeface="Arial"/>
              </a:rPr>
              <a:t>If</a:t>
            </a:r>
            <a:r>
              <a:rPr lang="tr-TR" b="0" i="0">
                <a:solidFill>
                  <a:srgbClr val="E6E6E6"/>
                </a:solidFill>
                <a:latin typeface="Arial"/>
                <a:ea typeface="Arial"/>
                <a:cs typeface="Arial"/>
                <a:sym typeface="Arial"/>
              </a:rPr>
              <a:t> </a:t>
            </a:r>
            <a:r>
              <a:rPr lang="tr-TR" b="0" i="0">
                <a:solidFill>
                  <a:schemeClr val="accent4"/>
                </a:solidFill>
                <a:latin typeface="Arial"/>
                <a:ea typeface="Arial"/>
                <a:cs typeface="Arial"/>
                <a:sym typeface="Arial"/>
              </a:rPr>
              <a:t>condition</a:t>
            </a:r>
            <a:r>
              <a:rPr lang="tr-TR" b="0" i="0">
                <a:solidFill>
                  <a:srgbClr val="FFC000"/>
                </a:solidFill>
                <a:latin typeface="Arial"/>
                <a:ea typeface="Arial"/>
                <a:cs typeface="Arial"/>
                <a:sym typeface="Arial"/>
              </a:rPr>
              <a:t> </a:t>
            </a:r>
            <a:endParaRPr b="0" i="0">
              <a:solidFill>
                <a:srgbClr val="FFC000"/>
              </a:solidFill>
              <a:latin typeface="Arial"/>
              <a:ea typeface="Arial"/>
              <a:cs typeface="Arial"/>
              <a:sym typeface="Arial"/>
            </a:endParaRPr>
          </a:p>
          <a:p>
            <a:pPr marL="0" lvl="0" indent="0" algn="l" rtl="0">
              <a:lnSpc>
                <a:spcPct val="110000"/>
              </a:lnSpc>
              <a:spcBef>
                <a:spcPts val="0"/>
              </a:spcBef>
              <a:spcAft>
                <a:spcPts val="0"/>
              </a:spcAft>
              <a:buSzPts val="1800"/>
              <a:buNone/>
            </a:pPr>
            <a:r>
              <a:rPr lang="tr-TR" b="0" i="0">
                <a:solidFill>
                  <a:srgbClr val="E6E6E6"/>
                </a:solidFill>
                <a:latin typeface="Arial"/>
                <a:ea typeface="Arial"/>
                <a:cs typeface="Arial"/>
                <a:sym typeface="Arial"/>
              </a:rPr>
              <a:t>[ </a:t>
            </a:r>
            <a:r>
              <a:rPr lang="tr-TR" b="0" i="0">
                <a:solidFill>
                  <a:srgbClr val="569CD6"/>
                </a:solidFill>
                <a:latin typeface="Arial"/>
                <a:ea typeface="Arial"/>
                <a:cs typeface="Arial"/>
                <a:sym typeface="Arial"/>
              </a:rPr>
              <a:t>Then</a:t>
            </a:r>
            <a:r>
              <a:rPr lang="tr-TR" b="0" i="0">
                <a:solidFill>
                  <a:srgbClr val="E6E6E6"/>
                </a:solidFill>
                <a:latin typeface="Arial"/>
                <a:ea typeface="Arial"/>
                <a:cs typeface="Arial"/>
                <a:sym typeface="Arial"/>
              </a:rPr>
              <a:t> ] </a:t>
            </a:r>
            <a:r>
              <a:rPr lang="tr-TR" b="0" i="0">
                <a:solidFill>
                  <a:srgbClr val="FFC000"/>
                </a:solidFill>
                <a:latin typeface="Arial"/>
                <a:ea typeface="Arial"/>
                <a:cs typeface="Arial"/>
                <a:sym typeface="Arial"/>
              </a:rPr>
              <a:t>[ statements ] </a:t>
            </a:r>
            <a:endParaRPr b="0" i="0">
              <a:solidFill>
                <a:srgbClr val="FFC000"/>
              </a:solidFill>
              <a:latin typeface="Arial"/>
              <a:ea typeface="Arial"/>
              <a:cs typeface="Arial"/>
              <a:sym typeface="Arial"/>
            </a:endParaRPr>
          </a:p>
          <a:p>
            <a:pPr marL="0" lvl="0" indent="0" algn="l" rtl="0">
              <a:lnSpc>
                <a:spcPct val="110000"/>
              </a:lnSpc>
              <a:spcBef>
                <a:spcPts val="0"/>
              </a:spcBef>
              <a:spcAft>
                <a:spcPts val="0"/>
              </a:spcAft>
              <a:buSzPts val="1800"/>
              <a:buNone/>
            </a:pPr>
            <a:r>
              <a:rPr lang="tr-TR" b="0" i="0">
                <a:solidFill>
                  <a:srgbClr val="569CD6"/>
                </a:solidFill>
                <a:latin typeface="Arial"/>
                <a:ea typeface="Arial"/>
                <a:cs typeface="Arial"/>
                <a:sym typeface="Arial"/>
              </a:rPr>
              <a:t>ElseIf</a:t>
            </a:r>
            <a:r>
              <a:rPr lang="tr-TR" b="0" i="0">
                <a:solidFill>
                  <a:srgbClr val="E6E6E6"/>
                </a:solidFill>
                <a:latin typeface="Arial"/>
                <a:ea typeface="Arial"/>
                <a:cs typeface="Arial"/>
                <a:sym typeface="Arial"/>
              </a:rPr>
              <a:t> </a:t>
            </a:r>
            <a:r>
              <a:rPr lang="tr-TR" b="0" i="0">
                <a:solidFill>
                  <a:schemeClr val="accent4"/>
                </a:solidFill>
                <a:latin typeface="Arial"/>
                <a:ea typeface="Arial"/>
                <a:cs typeface="Arial"/>
                <a:sym typeface="Arial"/>
              </a:rPr>
              <a:t>elseifcondition</a:t>
            </a:r>
            <a:r>
              <a:rPr lang="tr-TR" b="0" i="0">
                <a:solidFill>
                  <a:srgbClr val="E6E6E6"/>
                </a:solidFill>
                <a:latin typeface="Arial"/>
                <a:ea typeface="Arial"/>
                <a:cs typeface="Arial"/>
                <a:sym typeface="Arial"/>
              </a:rPr>
              <a:t> </a:t>
            </a:r>
            <a:endParaRPr b="0" i="0">
              <a:solidFill>
                <a:srgbClr val="E6E6E6"/>
              </a:solidFill>
              <a:latin typeface="Arial"/>
              <a:ea typeface="Arial"/>
              <a:cs typeface="Arial"/>
              <a:sym typeface="Arial"/>
            </a:endParaRPr>
          </a:p>
          <a:p>
            <a:pPr marL="0" lvl="0" indent="0" algn="l" rtl="0">
              <a:lnSpc>
                <a:spcPct val="110000"/>
              </a:lnSpc>
              <a:spcBef>
                <a:spcPts val="0"/>
              </a:spcBef>
              <a:spcAft>
                <a:spcPts val="0"/>
              </a:spcAft>
              <a:buSzPts val="1800"/>
              <a:buNone/>
            </a:pPr>
            <a:r>
              <a:rPr lang="tr-TR" b="0" i="0">
                <a:solidFill>
                  <a:srgbClr val="E6E6E6"/>
                </a:solidFill>
                <a:latin typeface="Arial"/>
                <a:ea typeface="Arial"/>
                <a:cs typeface="Arial"/>
                <a:sym typeface="Arial"/>
              </a:rPr>
              <a:t>[ </a:t>
            </a:r>
            <a:r>
              <a:rPr lang="tr-TR" b="0" i="0">
                <a:solidFill>
                  <a:srgbClr val="569CD6"/>
                </a:solidFill>
                <a:latin typeface="Arial"/>
                <a:ea typeface="Arial"/>
                <a:cs typeface="Arial"/>
                <a:sym typeface="Arial"/>
              </a:rPr>
              <a:t>Then</a:t>
            </a:r>
            <a:r>
              <a:rPr lang="tr-TR" b="0" i="0">
                <a:solidFill>
                  <a:srgbClr val="E6E6E6"/>
                </a:solidFill>
                <a:latin typeface="Arial"/>
                <a:ea typeface="Arial"/>
                <a:cs typeface="Arial"/>
                <a:sym typeface="Arial"/>
              </a:rPr>
              <a:t> ] [ </a:t>
            </a:r>
            <a:r>
              <a:rPr lang="tr-TR">
                <a:solidFill>
                  <a:srgbClr val="FFC000"/>
                </a:solidFill>
                <a:latin typeface="Arial"/>
                <a:ea typeface="Arial"/>
                <a:cs typeface="Arial"/>
                <a:sym typeface="Arial"/>
              </a:rPr>
              <a:t>elseifstatements </a:t>
            </a:r>
            <a:r>
              <a:rPr lang="tr-TR" b="0" i="0">
                <a:solidFill>
                  <a:srgbClr val="E6E6E6"/>
                </a:solidFill>
                <a:latin typeface="Arial"/>
                <a:ea typeface="Arial"/>
                <a:cs typeface="Arial"/>
                <a:sym typeface="Arial"/>
              </a:rPr>
              <a:t>] ] </a:t>
            </a:r>
            <a:endParaRPr b="0" i="0">
              <a:solidFill>
                <a:srgbClr val="E6E6E6"/>
              </a:solidFill>
              <a:latin typeface="Arial"/>
              <a:ea typeface="Arial"/>
              <a:cs typeface="Arial"/>
              <a:sym typeface="Arial"/>
            </a:endParaRPr>
          </a:p>
          <a:p>
            <a:pPr marL="0" lvl="0" indent="0" algn="l" rtl="0">
              <a:lnSpc>
                <a:spcPct val="110000"/>
              </a:lnSpc>
              <a:spcBef>
                <a:spcPts val="0"/>
              </a:spcBef>
              <a:spcAft>
                <a:spcPts val="0"/>
              </a:spcAft>
              <a:buSzPts val="1800"/>
              <a:buNone/>
            </a:pPr>
            <a:r>
              <a:rPr lang="tr-TR" b="0" i="0">
                <a:solidFill>
                  <a:srgbClr val="569CD6"/>
                </a:solidFill>
                <a:latin typeface="Arial"/>
                <a:ea typeface="Arial"/>
                <a:cs typeface="Arial"/>
                <a:sym typeface="Arial"/>
              </a:rPr>
              <a:t>ElseIf</a:t>
            </a:r>
            <a:r>
              <a:rPr lang="tr-TR" b="0" i="0">
                <a:solidFill>
                  <a:srgbClr val="E6E6E6"/>
                </a:solidFill>
                <a:latin typeface="Arial"/>
                <a:ea typeface="Arial"/>
                <a:cs typeface="Arial"/>
                <a:sym typeface="Arial"/>
              </a:rPr>
              <a:t> </a:t>
            </a:r>
            <a:r>
              <a:rPr lang="tr-TR" b="0" i="0">
                <a:solidFill>
                  <a:schemeClr val="accent4"/>
                </a:solidFill>
                <a:latin typeface="Arial"/>
                <a:ea typeface="Arial"/>
                <a:cs typeface="Arial"/>
                <a:sym typeface="Arial"/>
              </a:rPr>
              <a:t>elseifcondition</a:t>
            </a:r>
            <a:r>
              <a:rPr lang="tr-TR" b="0" i="0">
                <a:solidFill>
                  <a:srgbClr val="E6E6E6"/>
                </a:solidFill>
                <a:latin typeface="Arial"/>
                <a:ea typeface="Arial"/>
                <a:cs typeface="Arial"/>
                <a:sym typeface="Arial"/>
              </a:rPr>
              <a:t> </a:t>
            </a:r>
            <a:endParaRPr b="0" i="0">
              <a:solidFill>
                <a:srgbClr val="E6E6E6"/>
              </a:solidFill>
              <a:latin typeface="Arial"/>
              <a:ea typeface="Arial"/>
              <a:cs typeface="Arial"/>
              <a:sym typeface="Arial"/>
            </a:endParaRPr>
          </a:p>
          <a:p>
            <a:pPr marL="0" lvl="0" indent="0" algn="l" rtl="0">
              <a:lnSpc>
                <a:spcPct val="110000"/>
              </a:lnSpc>
              <a:spcBef>
                <a:spcPts val="0"/>
              </a:spcBef>
              <a:spcAft>
                <a:spcPts val="0"/>
              </a:spcAft>
              <a:buSzPts val="1800"/>
              <a:buNone/>
            </a:pPr>
            <a:r>
              <a:rPr lang="tr-TR" b="0" i="0">
                <a:solidFill>
                  <a:schemeClr val="dk1"/>
                </a:solidFill>
                <a:latin typeface="Arial"/>
                <a:ea typeface="Arial"/>
                <a:cs typeface="Arial"/>
                <a:sym typeface="Arial"/>
              </a:rPr>
              <a:t>.</a:t>
            </a:r>
            <a:endParaRPr b="0" i="0">
              <a:solidFill>
                <a:srgbClr val="E6E6E6"/>
              </a:solidFill>
              <a:latin typeface="Arial"/>
              <a:ea typeface="Arial"/>
              <a:cs typeface="Arial"/>
              <a:sym typeface="Arial"/>
            </a:endParaRPr>
          </a:p>
          <a:p>
            <a:pPr marL="0" lvl="0" indent="0" algn="l" rtl="0">
              <a:lnSpc>
                <a:spcPct val="110000"/>
              </a:lnSpc>
              <a:spcBef>
                <a:spcPts val="0"/>
              </a:spcBef>
              <a:spcAft>
                <a:spcPts val="0"/>
              </a:spcAft>
              <a:buSzPts val="1800"/>
              <a:buNone/>
            </a:pPr>
            <a:r>
              <a:rPr lang="tr-TR" b="0" i="0">
                <a:solidFill>
                  <a:schemeClr val="dk1"/>
                </a:solidFill>
                <a:latin typeface="Arial"/>
                <a:ea typeface="Arial"/>
                <a:cs typeface="Arial"/>
                <a:sym typeface="Arial"/>
              </a:rPr>
              <a:t>.</a:t>
            </a:r>
            <a:endParaRPr/>
          </a:p>
          <a:p>
            <a:pPr marL="0" lvl="0" indent="0" algn="l" rtl="0">
              <a:lnSpc>
                <a:spcPct val="110000"/>
              </a:lnSpc>
              <a:spcBef>
                <a:spcPts val="0"/>
              </a:spcBef>
              <a:spcAft>
                <a:spcPts val="0"/>
              </a:spcAft>
              <a:buSzPts val="1800"/>
              <a:buNone/>
            </a:pPr>
            <a:r>
              <a:rPr lang="tr-TR">
                <a:solidFill>
                  <a:schemeClr val="dk1"/>
                </a:solidFill>
                <a:latin typeface="Arial"/>
                <a:ea typeface="Arial"/>
                <a:cs typeface="Arial"/>
                <a:sym typeface="Arial"/>
              </a:rPr>
              <a:t>.</a:t>
            </a:r>
            <a:endParaRPr b="0" i="0">
              <a:solidFill>
                <a:schemeClr val="dk1"/>
              </a:solidFill>
              <a:latin typeface="Arial"/>
              <a:ea typeface="Arial"/>
              <a:cs typeface="Arial"/>
              <a:sym typeface="Arial"/>
            </a:endParaRPr>
          </a:p>
          <a:p>
            <a:pPr marL="0" lvl="0" indent="0" algn="l" rtl="0">
              <a:lnSpc>
                <a:spcPct val="110000"/>
              </a:lnSpc>
              <a:spcBef>
                <a:spcPts val="0"/>
              </a:spcBef>
              <a:spcAft>
                <a:spcPts val="0"/>
              </a:spcAft>
              <a:buSzPts val="1800"/>
              <a:buNone/>
            </a:pPr>
            <a:r>
              <a:rPr lang="tr-TR" b="0" i="0">
                <a:solidFill>
                  <a:srgbClr val="569CD6"/>
                </a:solidFill>
                <a:latin typeface="Arial"/>
                <a:ea typeface="Arial"/>
                <a:cs typeface="Arial"/>
                <a:sym typeface="Arial"/>
              </a:rPr>
              <a:t>Else</a:t>
            </a:r>
            <a:r>
              <a:rPr lang="tr-TR" b="0" i="0">
                <a:solidFill>
                  <a:srgbClr val="E6E6E6"/>
                </a:solidFill>
                <a:latin typeface="Arial"/>
                <a:ea typeface="Arial"/>
                <a:cs typeface="Arial"/>
                <a:sym typeface="Arial"/>
              </a:rPr>
              <a:t> </a:t>
            </a:r>
            <a:endParaRPr b="0" i="0">
              <a:solidFill>
                <a:srgbClr val="E6E6E6"/>
              </a:solidFill>
              <a:latin typeface="Arial"/>
              <a:ea typeface="Arial"/>
              <a:cs typeface="Arial"/>
              <a:sym typeface="Arial"/>
            </a:endParaRPr>
          </a:p>
          <a:p>
            <a:pPr marL="0" lvl="0" indent="0" algn="l" rtl="0">
              <a:lnSpc>
                <a:spcPct val="110000"/>
              </a:lnSpc>
              <a:spcBef>
                <a:spcPts val="0"/>
              </a:spcBef>
              <a:spcAft>
                <a:spcPts val="0"/>
              </a:spcAft>
              <a:buSzPts val="1800"/>
              <a:buNone/>
            </a:pPr>
            <a:r>
              <a:rPr lang="tr-TR" b="0" i="0">
                <a:solidFill>
                  <a:srgbClr val="E6E6E6"/>
                </a:solidFill>
                <a:latin typeface="Arial"/>
                <a:ea typeface="Arial"/>
                <a:cs typeface="Arial"/>
                <a:sym typeface="Arial"/>
              </a:rPr>
              <a:t>[ </a:t>
            </a:r>
            <a:r>
              <a:rPr lang="tr-TR">
                <a:solidFill>
                  <a:srgbClr val="FFC000"/>
                </a:solidFill>
                <a:latin typeface="Arial"/>
                <a:ea typeface="Arial"/>
                <a:cs typeface="Arial"/>
                <a:sym typeface="Arial"/>
              </a:rPr>
              <a:t>elsestatements ]</a:t>
            </a:r>
            <a:r>
              <a:rPr lang="tr-TR" b="0" i="0">
                <a:solidFill>
                  <a:srgbClr val="E6E6E6"/>
                </a:solidFill>
                <a:latin typeface="Arial"/>
                <a:ea typeface="Arial"/>
                <a:cs typeface="Arial"/>
                <a:sym typeface="Arial"/>
              </a:rPr>
              <a:t> ] </a:t>
            </a:r>
            <a:endParaRPr b="0" i="0">
              <a:solidFill>
                <a:srgbClr val="E6E6E6"/>
              </a:solidFill>
              <a:latin typeface="Arial"/>
              <a:ea typeface="Arial"/>
              <a:cs typeface="Arial"/>
              <a:sym typeface="Arial"/>
            </a:endParaRPr>
          </a:p>
          <a:p>
            <a:pPr marL="0" lvl="0" indent="0" algn="l" rtl="0">
              <a:lnSpc>
                <a:spcPct val="110000"/>
              </a:lnSpc>
              <a:spcBef>
                <a:spcPts val="0"/>
              </a:spcBef>
              <a:spcAft>
                <a:spcPts val="0"/>
              </a:spcAft>
              <a:buSzPts val="1800"/>
              <a:buNone/>
            </a:pPr>
            <a:r>
              <a:rPr lang="tr-TR" b="0" i="0">
                <a:solidFill>
                  <a:srgbClr val="569CD6"/>
                </a:solidFill>
                <a:latin typeface="Arial"/>
                <a:ea typeface="Arial"/>
                <a:cs typeface="Arial"/>
                <a:sym typeface="Arial"/>
              </a:rPr>
              <a:t>End</a:t>
            </a:r>
            <a:r>
              <a:rPr lang="tr-TR" b="0" i="0">
                <a:solidFill>
                  <a:srgbClr val="E6E6E6"/>
                </a:solidFill>
                <a:latin typeface="Arial"/>
                <a:ea typeface="Arial"/>
                <a:cs typeface="Arial"/>
                <a:sym typeface="Arial"/>
              </a:rPr>
              <a:t> </a:t>
            </a:r>
            <a:r>
              <a:rPr lang="tr-TR" b="0" i="0">
                <a:solidFill>
                  <a:srgbClr val="569CD6"/>
                </a:solidFill>
                <a:latin typeface="Arial"/>
                <a:ea typeface="Arial"/>
                <a:cs typeface="Arial"/>
                <a:sym typeface="Arial"/>
              </a:rPr>
              <a:t>If</a:t>
            </a:r>
            <a:endParaRPr b="1">
              <a:latin typeface="Arial"/>
              <a:ea typeface="Arial"/>
              <a:cs typeface="Arial"/>
              <a:sym typeface="Arial"/>
            </a:endParaRPr>
          </a:p>
          <a:p>
            <a:pPr marL="0" lvl="0" indent="0" algn="l" rtl="0">
              <a:lnSpc>
                <a:spcPct val="110000"/>
              </a:lnSpc>
              <a:spcBef>
                <a:spcPts val="600"/>
              </a:spcBef>
              <a:spcAft>
                <a:spcPts val="0"/>
              </a:spcAft>
              <a:buSzPts val="1800"/>
              <a:buNone/>
            </a:pPr>
            <a:endParaRPr/>
          </a:p>
        </p:txBody>
      </p:sp>
      <p:sp>
        <p:nvSpPr>
          <p:cNvPr id="598" name="Google Shape;598;p30"/>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1"/>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IF… ELSE IF… ELSE</a:t>
            </a:r>
            <a:endParaRPr>
              <a:solidFill>
                <a:srgbClr val="741B47"/>
              </a:solidFill>
            </a:endParaRPr>
          </a:p>
        </p:txBody>
      </p:sp>
      <p:sp>
        <p:nvSpPr>
          <p:cNvPr id="604" name="Google Shape;604;p31"/>
          <p:cNvSpPr txBox="1">
            <a:spLocks noGrp="1"/>
          </p:cNvSpPr>
          <p:nvPr>
            <p:ph type="body" idx="1"/>
          </p:nvPr>
        </p:nvSpPr>
        <p:spPr>
          <a:xfrm>
            <a:off x="534317" y="645752"/>
            <a:ext cx="8374805" cy="4091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endParaRPr/>
          </a:p>
          <a:p>
            <a:pPr marL="0" lvl="0" indent="0" algn="l" rtl="0">
              <a:lnSpc>
                <a:spcPct val="110000"/>
              </a:lnSpc>
              <a:spcBef>
                <a:spcPts val="0"/>
              </a:spcBef>
              <a:spcAft>
                <a:spcPts val="0"/>
              </a:spcAft>
              <a:buSzPts val="1800"/>
              <a:buNone/>
            </a:pPr>
            <a:r>
              <a:rPr lang="tr-TR" b="1">
                <a:solidFill>
                  <a:srgbClr val="FF0000"/>
                </a:solidFill>
                <a:latin typeface="Barlow Light"/>
                <a:ea typeface="Barlow Light"/>
                <a:cs typeface="Barlow Light"/>
                <a:sym typeface="Barlow Light"/>
              </a:rPr>
              <a:t>IF</a:t>
            </a:r>
            <a:r>
              <a:rPr lang="tr-TR">
                <a:solidFill>
                  <a:srgbClr val="FF0000"/>
                </a:solidFill>
                <a:latin typeface="Barlow Light"/>
                <a:ea typeface="Barlow Light"/>
                <a:cs typeface="Barlow Light"/>
                <a:sym typeface="Barlow Light"/>
              </a:rPr>
              <a:t> </a:t>
            </a:r>
            <a:r>
              <a:rPr lang="tr-TR">
                <a:latin typeface="Barlow Light"/>
                <a:ea typeface="Barlow Light"/>
                <a:cs typeface="Barlow Light"/>
                <a:sym typeface="Barlow Light"/>
              </a:rPr>
              <a:t>you are tired </a:t>
            </a:r>
            <a:endParaRPr/>
          </a:p>
          <a:p>
            <a:pPr marL="0" lvl="0" indent="0" algn="l" rtl="0">
              <a:lnSpc>
                <a:spcPct val="110000"/>
              </a:lnSpc>
              <a:spcBef>
                <a:spcPts val="0"/>
              </a:spcBef>
              <a:spcAft>
                <a:spcPts val="0"/>
              </a:spcAft>
              <a:buSzPts val="1800"/>
              <a:buNone/>
            </a:pPr>
            <a:r>
              <a:rPr lang="tr-TR">
                <a:latin typeface="Barlow Light"/>
                <a:ea typeface="Barlow Light"/>
                <a:cs typeface="Barlow Light"/>
                <a:sym typeface="Barlow Light"/>
              </a:rPr>
              <a:t>	Then rest</a:t>
            </a:r>
            <a:endParaRPr/>
          </a:p>
          <a:p>
            <a:pPr marL="0" lvl="0" indent="0" algn="l" rtl="0">
              <a:lnSpc>
                <a:spcPct val="110000"/>
              </a:lnSpc>
              <a:spcBef>
                <a:spcPts val="0"/>
              </a:spcBef>
              <a:spcAft>
                <a:spcPts val="0"/>
              </a:spcAft>
              <a:buSzPts val="1800"/>
              <a:buNone/>
            </a:pPr>
            <a:r>
              <a:rPr lang="tr-TR" b="1">
                <a:solidFill>
                  <a:srgbClr val="FF0000"/>
                </a:solidFill>
                <a:latin typeface="Barlow Light"/>
                <a:ea typeface="Barlow Light"/>
                <a:cs typeface="Barlow Light"/>
                <a:sym typeface="Barlow Light"/>
              </a:rPr>
              <a:t>ELSE IF </a:t>
            </a:r>
            <a:r>
              <a:rPr lang="tr-TR">
                <a:latin typeface="Barlow Light"/>
                <a:ea typeface="Barlow Light"/>
                <a:cs typeface="Barlow Light"/>
                <a:sym typeface="Barlow Light"/>
              </a:rPr>
              <a:t>you are stressed</a:t>
            </a:r>
            <a:endParaRPr/>
          </a:p>
          <a:p>
            <a:pPr marL="0" lvl="0" indent="0" algn="l" rtl="0">
              <a:lnSpc>
                <a:spcPct val="110000"/>
              </a:lnSpc>
              <a:spcBef>
                <a:spcPts val="0"/>
              </a:spcBef>
              <a:spcAft>
                <a:spcPts val="0"/>
              </a:spcAft>
              <a:buSzPts val="1800"/>
              <a:buNone/>
            </a:pPr>
            <a:r>
              <a:rPr lang="tr-TR">
                <a:latin typeface="Barlow Light"/>
                <a:ea typeface="Barlow Light"/>
                <a:cs typeface="Barlow Light"/>
                <a:sym typeface="Barlow Light"/>
              </a:rPr>
              <a:t>	Then relax</a:t>
            </a:r>
            <a:endParaRPr/>
          </a:p>
          <a:p>
            <a:pPr marL="0" lvl="0" indent="0" algn="l" rtl="0">
              <a:lnSpc>
                <a:spcPct val="110000"/>
              </a:lnSpc>
              <a:spcBef>
                <a:spcPts val="0"/>
              </a:spcBef>
              <a:spcAft>
                <a:spcPts val="0"/>
              </a:spcAft>
              <a:buSzPts val="1800"/>
              <a:buNone/>
            </a:pPr>
            <a:r>
              <a:rPr lang="tr-TR" b="1">
                <a:solidFill>
                  <a:srgbClr val="FF0000"/>
                </a:solidFill>
                <a:latin typeface="Barlow Light"/>
                <a:ea typeface="Barlow Light"/>
                <a:cs typeface="Barlow Light"/>
                <a:sym typeface="Barlow Light"/>
              </a:rPr>
              <a:t>ELSE</a:t>
            </a:r>
            <a:r>
              <a:rPr lang="tr-TR">
                <a:latin typeface="Barlow Light"/>
                <a:ea typeface="Barlow Light"/>
                <a:cs typeface="Barlow Light"/>
                <a:sym typeface="Barlow Light"/>
              </a:rPr>
              <a:t> </a:t>
            </a:r>
            <a:endParaRPr/>
          </a:p>
          <a:p>
            <a:pPr marL="0" lvl="0" indent="0" algn="l" rtl="0">
              <a:lnSpc>
                <a:spcPct val="110000"/>
              </a:lnSpc>
              <a:spcBef>
                <a:spcPts val="0"/>
              </a:spcBef>
              <a:spcAft>
                <a:spcPts val="0"/>
              </a:spcAft>
              <a:buSzPts val="1800"/>
              <a:buNone/>
            </a:pPr>
            <a:r>
              <a:rPr lang="tr-TR">
                <a:latin typeface="Barlow Light"/>
                <a:ea typeface="Barlow Light"/>
                <a:cs typeface="Barlow Light"/>
                <a:sym typeface="Barlow Light"/>
              </a:rPr>
              <a:t>	Keep working </a:t>
            </a:r>
            <a:endParaRPr>
              <a:latin typeface="Barlow Light"/>
              <a:ea typeface="Barlow Light"/>
              <a:cs typeface="Barlow Light"/>
              <a:sym typeface="Barlow Light"/>
            </a:endParaRPr>
          </a:p>
          <a:p>
            <a:pPr marL="0" lvl="0" indent="0" algn="l" rtl="0">
              <a:lnSpc>
                <a:spcPct val="110000"/>
              </a:lnSpc>
              <a:spcBef>
                <a:spcPts val="0"/>
              </a:spcBef>
              <a:spcAft>
                <a:spcPts val="0"/>
              </a:spcAft>
              <a:buSzPts val="1800"/>
              <a:buNone/>
            </a:pPr>
            <a:r>
              <a:rPr lang="tr-TR" b="0" i="0">
                <a:solidFill>
                  <a:srgbClr val="FF0000"/>
                </a:solidFill>
              </a:rPr>
              <a:t>END IF</a:t>
            </a:r>
            <a:endParaRPr/>
          </a:p>
        </p:txBody>
      </p:sp>
      <p:sp>
        <p:nvSpPr>
          <p:cNvPr id="605" name="Google Shape;605;p31"/>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33"/>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IF… ELSE IF… ELSE</a:t>
            </a:r>
            <a:endParaRPr>
              <a:solidFill>
                <a:srgbClr val="741B47"/>
              </a:solidFill>
            </a:endParaRPr>
          </a:p>
        </p:txBody>
      </p:sp>
      <p:sp>
        <p:nvSpPr>
          <p:cNvPr id="618" name="Google Shape;618;p33"/>
          <p:cNvSpPr txBox="1">
            <a:spLocks noGrp="1"/>
          </p:cNvSpPr>
          <p:nvPr>
            <p:ph type="body" idx="1"/>
          </p:nvPr>
        </p:nvSpPr>
        <p:spPr>
          <a:xfrm>
            <a:off x="534317" y="645752"/>
            <a:ext cx="8374805" cy="4091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r>
              <a:rPr lang="tr-TR"/>
              <a:t>If you are happy</a:t>
            </a:r>
            <a:endParaRPr/>
          </a:p>
          <a:p>
            <a:pPr marL="0" lvl="0" indent="0" algn="l" rtl="0">
              <a:lnSpc>
                <a:spcPct val="110000"/>
              </a:lnSpc>
              <a:spcBef>
                <a:spcPts val="600"/>
              </a:spcBef>
              <a:spcAft>
                <a:spcPts val="0"/>
              </a:spcAft>
              <a:buSzPts val="1800"/>
              <a:buNone/>
            </a:pPr>
            <a:r>
              <a:rPr lang="tr-TR"/>
              <a:t>	smile</a:t>
            </a:r>
            <a:endParaRPr/>
          </a:p>
          <a:p>
            <a:pPr marL="0" lvl="0" indent="0" algn="l" rtl="0">
              <a:lnSpc>
                <a:spcPct val="110000"/>
              </a:lnSpc>
              <a:spcBef>
                <a:spcPts val="600"/>
              </a:spcBef>
              <a:spcAft>
                <a:spcPts val="0"/>
              </a:spcAft>
              <a:buSzPts val="1800"/>
              <a:buNone/>
            </a:pPr>
            <a:r>
              <a:rPr lang="tr-TR"/>
              <a:t>else if you are angry </a:t>
            </a:r>
            <a:endParaRPr/>
          </a:p>
          <a:p>
            <a:pPr marL="0" lvl="0" indent="0" algn="l" rtl="0">
              <a:lnSpc>
                <a:spcPct val="110000"/>
              </a:lnSpc>
              <a:spcBef>
                <a:spcPts val="600"/>
              </a:spcBef>
              <a:spcAft>
                <a:spcPts val="0"/>
              </a:spcAft>
              <a:buSzPts val="1800"/>
              <a:buNone/>
            </a:pPr>
            <a:r>
              <a:rPr lang="tr-TR"/>
              <a:t>	Calm down</a:t>
            </a:r>
            <a:endParaRPr/>
          </a:p>
          <a:p>
            <a:pPr marL="0" lvl="0" indent="0" algn="l" rtl="0">
              <a:lnSpc>
                <a:spcPct val="110000"/>
              </a:lnSpc>
              <a:spcBef>
                <a:spcPts val="600"/>
              </a:spcBef>
              <a:spcAft>
                <a:spcPts val="0"/>
              </a:spcAft>
              <a:buSzPts val="1800"/>
              <a:buNone/>
            </a:pPr>
            <a:r>
              <a:rPr lang="tr-TR"/>
              <a:t>else</a:t>
            </a:r>
            <a:endParaRPr/>
          </a:p>
          <a:p>
            <a:pPr marL="0" lvl="0" indent="0" algn="l" rtl="0">
              <a:lnSpc>
                <a:spcPct val="110000"/>
              </a:lnSpc>
              <a:spcBef>
                <a:spcPts val="600"/>
              </a:spcBef>
              <a:spcAft>
                <a:spcPts val="0"/>
              </a:spcAft>
              <a:buSzPts val="1800"/>
              <a:buNone/>
            </a:pPr>
            <a:r>
              <a:rPr lang="tr-TR"/>
              <a:t>	try to be happy</a:t>
            </a:r>
            <a:endParaRPr/>
          </a:p>
          <a:p>
            <a:pPr marL="0" lvl="0" indent="0" algn="l" rtl="0">
              <a:lnSpc>
                <a:spcPct val="110000"/>
              </a:lnSpc>
              <a:spcBef>
                <a:spcPts val="600"/>
              </a:spcBef>
              <a:spcAft>
                <a:spcPts val="0"/>
              </a:spcAft>
              <a:buSzPts val="1800"/>
              <a:buNone/>
            </a:pPr>
            <a:r>
              <a:rPr lang="tr-TR"/>
              <a:t>ENDIF</a:t>
            </a:r>
            <a:endParaRPr/>
          </a:p>
        </p:txBody>
      </p:sp>
      <p:sp>
        <p:nvSpPr>
          <p:cNvPr id="619" name="Google Shape;619;p3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34"/>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Exercise</a:t>
            </a:r>
            <a:endParaRPr>
              <a:solidFill>
                <a:srgbClr val="741B47"/>
              </a:solidFill>
            </a:endParaRPr>
          </a:p>
        </p:txBody>
      </p:sp>
      <p:sp>
        <p:nvSpPr>
          <p:cNvPr id="625" name="Google Shape;625;p34"/>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Write a pseudocode that takes a number as an input and prints true if it is greater than 10 and false otherwise.</a:t>
            </a:r>
            <a:endParaRPr/>
          </a:p>
        </p:txBody>
      </p:sp>
      <p:sp>
        <p:nvSpPr>
          <p:cNvPr id="626" name="Google Shape;626;p34"/>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33</a:t>
            </a:fld>
            <a:endParaRPr/>
          </a:p>
        </p:txBody>
      </p:sp>
      <p:pic>
        <p:nvPicPr>
          <p:cNvPr id="627" name="Google Shape;627;p34">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628" name="Google Shape;628;p34">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t>Exercise</a:t>
            </a:r>
            <a:endParaRPr/>
          </a:p>
        </p:txBody>
      </p:sp>
      <p:sp>
        <p:nvSpPr>
          <p:cNvPr id="634" name="Google Shape;634;p35"/>
          <p:cNvSpPr txBox="1">
            <a:spLocks noGrp="1"/>
          </p:cNvSpPr>
          <p:nvPr>
            <p:ph type="body" idx="1"/>
          </p:nvPr>
        </p:nvSpPr>
        <p:spPr>
          <a:xfrm>
            <a:off x="501500" y="1508650"/>
            <a:ext cx="6605700" cy="253454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INPUT num</a:t>
            </a:r>
            <a:endParaRPr/>
          </a:p>
          <a:p>
            <a:pPr marL="0" lvl="0" indent="0" algn="l" rtl="0">
              <a:lnSpc>
                <a:spcPct val="110000"/>
              </a:lnSpc>
              <a:spcBef>
                <a:spcPts val="600"/>
              </a:spcBef>
              <a:spcAft>
                <a:spcPts val="0"/>
              </a:spcAft>
              <a:buSzPts val="1800"/>
              <a:buNone/>
            </a:pPr>
            <a:r>
              <a:rPr lang="tr-TR"/>
              <a:t>if num &gt; 10</a:t>
            </a:r>
            <a:endParaRPr/>
          </a:p>
          <a:p>
            <a:pPr marL="0" lvl="0" indent="0" algn="l" rtl="0">
              <a:lnSpc>
                <a:spcPct val="110000"/>
              </a:lnSpc>
              <a:spcBef>
                <a:spcPts val="600"/>
              </a:spcBef>
              <a:spcAft>
                <a:spcPts val="0"/>
              </a:spcAft>
              <a:buSzPts val="1800"/>
              <a:buNone/>
            </a:pPr>
            <a:r>
              <a:rPr lang="tr-TR"/>
              <a:t>	print "true"</a:t>
            </a:r>
            <a:endParaRPr/>
          </a:p>
          <a:p>
            <a:pPr marL="0" lvl="0" indent="0" algn="l" rtl="0">
              <a:lnSpc>
                <a:spcPct val="110000"/>
              </a:lnSpc>
              <a:spcBef>
                <a:spcPts val="600"/>
              </a:spcBef>
              <a:spcAft>
                <a:spcPts val="0"/>
              </a:spcAft>
              <a:buSzPts val="1800"/>
              <a:buNone/>
            </a:pPr>
            <a:r>
              <a:rPr lang="tr-TR"/>
              <a:t>else </a:t>
            </a:r>
            <a:endParaRPr/>
          </a:p>
          <a:p>
            <a:pPr marL="0" lvl="0" indent="0" algn="l" rtl="0">
              <a:lnSpc>
                <a:spcPct val="110000"/>
              </a:lnSpc>
              <a:spcBef>
                <a:spcPts val="600"/>
              </a:spcBef>
              <a:spcAft>
                <a:spcPts val="0"/>
              </a:spcAft>
              <a:buSzPts val="1800"/>
              <a:buNone/>
            </a:pPr>
            <a:r>
              <a:rPr lang="tr-TR"/>
              <a:t>	print "false"</a:t>
            </a:r>
            <a:endParaRPr/>
          </a:p>
          <a:p>
            <a:pPr marL="0" lvl="0" indent="0" algn="l" rtl="0">
              <a:lnSpc>
                <a:spcPct val="110000"/>
              </a:lnSpc>
              <a:spcBef>
                <a:spcPts val="600"/>
              </a:spcBef>
              <a:spcAft>
                <a:spcPts val="0"/>
              </a:spcAft>
              <a:buSzPts val="1800"/>
              <a:buNone/>
            </a:pPr>
            <a:endParaRPr/>
          </a:p>
        </p:txBody>
      </p:sp>
      <p:sp>
        <p:nvSpPr>
          <p:cNvPr id="635" name="Google Shape;635;p3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3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Exercise</a:t>
            </a:r>
            <a:endParaRPr>
              <a:solidFill>
                <a:srgbClr val="741B47"/>
              </a:solidFill>
            </a:endParaRPr>
          </a:p>
        </p:txBody>
      </p:sp>
      <p:sp>
        <p:nvSpPr>
          <p:cNvPr id="641" name="Google Shape;641;p36"/>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35</a:t>
            </a:fld>
            <a:endParaRPr/>
          </a:p>
        </p:txBody>
      </p:sp>
      <p:sp>
        <p:nvSpPr>
          <p:cNvPr id="642" name="Google Shape;642;p36"/>
          <p:cNvSpPr txBox="1">
            <a:spLocks noGrp="1"/>
          </p:cNvSpPr>
          <p:nvPr>
            <p:ph type="body" idx="1"/>
          </p:nvPr>
        </p:nvSpPr>
        <p:spPr>
          <a:xfrm>
            <a:off x="501500" y="986850"/>
            <a:ext cx="8281800" cy="1359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Let’s write a pseudocode for calculating Mary’s wage.</a:t>
            </a:r>
            <a:endParaRPr/>
          </a:p>
          <a:p>
            <a:pPr marL="0" lvl="0" indent="0" algn="l" rtl="0">
              <a:lnSpc>
                <a:spcPct val="110000"/>
              </a:lnSpc>
              <a:spcBef>
                <a:spcPts val="600"/>
              </a:spcBef>
              <a:spcAft>
                <a:spcPts val="0"/>
              </a:spcAft>
              <a:buSzPts val="1800"/>
              <a:buNone/>
            </a:pPr>
            <a:r>
              <a:rPr lang="tr-TR" b="1">
                <a:solidFill>
                  <a:srgbClr val="E06666"/>
                </a:solidFill>
                <a:latin typeface="Barlow"/>
                <a:ea typeface="Barlow"/>
                <a:cs typeface="Barlow"/>
                <a:sym typeface="Barlow"/>
              </a:rPr>
              <a:t>Inputs :</a:t>
            </a:r>
            <a:r>
              <a:rPr lang="tr-TR">
                <a:solidFill>
                  <a:srgbClr val="EA9999"/>
                </a:solidFill>
              </a:rPr>
              <a:t> </a:t>
            </a:r>
            <a:r>
              <a:rPr lang="tr-TR"/>
              <a:t>hours and rate</a:t>
            </a:r>
            <a:endParaRPr/>
          </a:p>
          <a:p>
            <a:pPr marL="0" lvl="0" indent="0" algn="l" rtl="0">
              <a:lnSpc>
                <a:spcPct val="110000"/>
              </a:lnSpc>
              <a:spcBef>
                <a:spcPts val="600"/>
              </a:spcBef>
              <a:spcAft>
                <a:spcPts val="0"/>
              </a:spcAft>
              <a:buSzPts val="1800"/>
              <a:buNone/>
            </a:pPr>
            <a:r>
              <a:rPr lang="tr-TR" b="1">
                <a:solidFill>
                  <a:srgbClr val="E06666"/>
                </a:solidFill>
                <a:latin typeface="Barlow"/>
                <a:ea typeface="Barlow"/>
                <a:cs typeface="Barlow"/>
                <a:sym typeface="Barlow"/>
              </a:rPr>
              <a:t>Output:</a:t>
            </a:r>
            <a:r>
              <a:rPr lang="tr-TR"/>
              <a:t> pay</a:t>
            </a:r>
            <a:endParaRPr/>
          </a:p>
        </p:txBody>
      </p:sp>
      <p:pic>
        <p:nvPicPr>
          <p:cNvPr id="643" name="Google Shape;643;p36">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644" name="Google Shape;644;p36">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37"/>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t>Exercise</a:t>
            </a:r>
            <a:endParaRPr/>
          </a:p>
        </p:txBody>
      </p:sp>
      <p:sp>
        <p:nvSpPr>
          <p:cNvPr id="650" name="Google Shape;650;p37"/>
          <p:cNvSpPr txBox="1">
            <a:spLocks noGrp="1"/>
          </p:cNvSpPr>
          <p:nvPr>
            <p:ph type="body" idx="1"/>
          </p:nvPr>
        </p:nvSpPr>
        <p:spPr>
          <a:xfrm>
            <a:off x="600652" y="905622"/>
            <a:ext cx="6605700" cy="361129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tr-TR" sz="2000" b="0" i="0" u="none" strike="noStrike" cap="none">
                <a:solidFill>
                  <a:schemeClr val="dk1"/>
                </a:solidFill>
                <a:latin typeface="Calibri"/>
                <a:ea typeface="Calibri"/>
                <a:cs typeface="Calibri"/>
                <a:sym typeface="Calibri"/>
              </a:rPr>
              <a:t>START</a:t>
            </a:r>
            <a:endParaRPr sz="800" b="0" i="0" u="none" strike="noStrike" cap="none">
              <a:solidFill>
                <a:schemeClr val="dk1"/>
              </a:solidFill>
            </a:endParaRPr>
          </a:p>
          <a:p>
            <a:pPr marL="0" marR="0" lvl="0" indent="0" algn="l" rtl="0">
              <a:lnSpc>
                <a:spcPct val="100000"/>
              </a:lnSpc>
              <a:spcBef>
                <a:spcPts val="0"/>
              </a:spcBef>
              <a:spcAft>
                <a:spcPts val="0"/>
              </a:spcAft>
              <a:buClr>
                <a:schemeClr val="dk1"/>
              </a:buClr>
              <a:buSzPts val="2000"/>
              <a:buFont typeface="Calibri"/>
              <a:buNone/>
            </a:pPr>
            <a:r>
              <a:rPr lang="tr-TR" sz="2000" b="0" i="0" u="none" strike="noStrike" cap="none">
                <a:solidFill>
                  <a:schemeClr val="dk1"/>
                </a:solidFill>
                <a:latin typeface="Calibri"/>
                <a:ea typeface="Calibri"/>
                <a:cs typeface="Calibri"/>
                <a:sym typeface="Calibri"/>
              </a:rPr>
              <a:t>INPUT hours,rate</a:t>
            </a:r>
            <a:endParaRPr sz="800" b="0" i="0" u="none" strike="noStrike" cap="none">
              <a:solidFill>
                <a:schemeClr val="dk1"/>
              </a:solidFill>
            </a:endParaRPr>
          </a:p>
          <a:p>
            <a:pPr marL="0" marR="0" lvl="0" indent="0" algn="l" rtl="0">
              <a:lnSpc>
                <a:spcPct val="100000"/>
              </a:lnSpc>
              <a:spcBef>
                <a:spcPts val="0"/>
              </a:spcBef>
              <a:spcAft>
                <a:spcPts val="0"/>
              </a:spcAft>
              <a:buClr>
                <a:schemeClr val="dk1"/>
              </a:buClr>
              <a:buSzPts val="2000"/>
              <a:buFont typeface="Calibri"/>
              <a:buNone/>
            </a:pPr>
            <a:r>
              <a:rPr lang="tr-TR" sz="2000" b="0" i="0" u="none" strike="noStrike" cap="none">
                <a:solidFill>
                  <a:schemeClr val="dk1"/>
                </a:solidFill>
                <a:latin typeface="Calibri"/>
                <a:ea typeface="Calibri"/>
                <a:cs typeface="Calibri"/>
                <a:sym typeface="Calibri"/>
              </a:rPr>
              <a:t>IF hours &lt; 40 </a:t>
            </a:r>
            <a:endParaRPr sz="800" b="0" i="0" u="none" strike="noStrike" cap="none">
              <a:solidFill>
                <a:schemeClr val="dk1"/>
              </a:solidFill>
            </a:endParaRPr>
          </a:p>
          <a:p>
            <a:pPr marL="0" marR="0" lvl="0" indent="0" algn="l" rtl="0">
              <a:lnSpc>
                <a:spcPct val="100000"/>
              </a:lnSpc>
              <a:spcBef>
                <a:spcPts val="0"/>
              </a:spcBef>
              <a:spcAft>
                <a:spcPts val="0"/>
              </a:spcAft>
              <a:buClr>
                <a:schemeClr val="dk1"/>
              </a:buClr>
              <a:buSzPts val="2000"/>
              <a:buFont typeface="Calibri"/>
              <a:buNone/>
            </a:pPr>
            <a:r>
              <a:rPr lang="tr-TR" sz="2000" b="0" i="0" u="none" strike="noStrike" cap="none">
                <a:solidFill>
                  <a:schemeClr val="dk1"/>
                </a:solidFill>
                <a:latin typeface="Calibri"/>
                <a:ea typeface="Calibri"/>
                <a:cs typeface="Calibri"/>
                <a:sym typeface="Calibri"/>
              </a:rPr>
              <a:t>	pay=hours * 40</a:t>
            </a:r>
            <a:endParaRPr sz="800" b="0" i="0" u="none" strike="noStrike" cap="none">
              <a:solidFill>
                <a:schemeClr val="dk1"/>
              </a:solidFill>
            </a:endParaRPr>
          </a:p>
          <a:p>
            <a:pPr marL="0" marR="0" lvl="0" indent="0" algn="l" rtl="0">
              <a:lnSpc>
                <a:spcPct val="100000"/>
              </a:lnSpc>
              <a:spcBef>
                <a:spcPts val="0"/>
              </a:spcBef>
              <a:spcAft>
                <a:spcPts val="0"/>
              </a:spcAft>
              <a:buClr>
                <a:schemeClr val="dk1"/>
              </a:buClr>
              <a:buSzPts val="2000"/>
              <a:buFont typeface="Calibri"/>
              <a:buNone/>
            </a:pPr>
            <a:r>
              <a:rPr lang="tr-TR" sz="2000" b="0" i="0" u="none" strike="noStrike" cap="none">
                <a:solidFill>
                  <a:schemeClr val="dk1"/>
                </a:solidFill>
                <a:latin typeface="Calibri"/>
                <a:ea typeface="Calibri"/>
                <a:cs typeface="Calibri"/>
                <a:sym typeface="Calibri"/>
              </a:rPr>
              <a:t>ELSE</a:t>
            </a:r>
            <a:endParaRPr sz="800" b="0" i="0" u="none" strike="noStrike" cap="none">
              <a:solidFill>
                <a:schemeClr val="dk1"/>
              </a:solidFill>
            </a:endParaRPr>
          </a:p>
          <a:p>
            <a:pPr marL="0" marR="0" lvl="0" indent="0" algn="l" rtl="0">
              <a:lnSpc>
                <a:spcPct val="100000"/>
              </a:lnSpc>
              <a:spcBef>
                <a:spcPts val="0"/>
              </a:spcBef>
              <a:spcAft>
                <a:spcPts val="0"/>
              </a:spcAft>
              <a:buClr>
                <a:schemeClr val="dk1"/>
              </a:buClr>
              <a:buSzPts val="2000"/>
              <a:buFont typeface="Calibri"/>
              <a:buNone/>
            </a:pPr>
            <a:r>
              <a:rPr lang="tr-TR" sz="2000" b="0" i="0" u="none" strike="noStrike" cap="none">
                <a:solidFill>
                  <a:schemeClr val="dk1"/>
                </a:solidFill>
                <a:latin typeface="Calibri"/>
                <a:ea typeface="Calibri"/>
                <a:cs typeface="Calibri"/>
                <a:sym typeface="Calibri"/>
              </a:rPr>
              <a:t>	pay =40 * rate + (hours - 40) * rate * 1.5</a:t>
            </a:r>
            <a:endParaRPr sz="2000" b="0" i="0" u="none" strike="noStrike" cap="none">
              <a:solidFill>
                <a:schemeClr val="dk1"/>
              </a:solidFill>
            </a:endParaRPr>
          </a:p>
          <a:p>
            <a:pPr marL="0" marR="0" lvl="0" indent="0" algn="l" rtl="0">
              <a:lnSpc>
                <a:spcPct val="100000"/>
              </a:lnSpc>
              <a:spcBef>
                <a:spcPts val="0"/>
              </a:spcBef>
              <a:spcAft>
                <a:spcPts val="0"/>
              </a:spcAft>
              <a:buClr>
                <a:schemeClr val="dk1"/>
              </a:buClr>
              <a:buSzPts val="2000"/>
              <a:buFont typeface="Calibri"/>
              <a:buNone/>
            </a:pPr>
            <a:r>
              <a:rPr lang="tr-TR">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Calibri"/>
              <a:buNone/>
            </a:pPr>
            <a:r>
              <a:rPr lang="tr-TR">
                <a:solidFill>
                  <a:schemeClr val="dk1"/>
                </a:solidFill>
                <a:latin typeface="Calibri"/>
                <a:ea typeface="Calibri"/>
                <a:cs typeface="Calibri"/>
                <a:sym typeface="Calibri"/>
              </a:rPr>
              <a:t>PRINT pay</a:t>
            </a:r>
            <a:endParaRPr/>
          </a:p>
          <a:p>
            <a:pPr marL="0" marR="0" lvl="0" indent="0" algn="l" rtl="0">
              <a:lnSpc>
                <a:spcPct val="100000"/>
              </a:lnSpc>
              <a:spcBef>
                <a:spcPts val="0"/>
              </a:spcBef>
              <a:spcAft>
                <a:spcPts val="0"/>
              </a:spcAft>
              <a:buClr>
                <a:schemeClr val="dk1"/>
              </a:buClr>
              <a:buSzPts val="2000"/>
              <a:buFont typeface="Calibri"/>
              <a:buNone/>
            </a:pPr>
            <a:r>
              <a:rPr lang="tr-TR">
                <a:solidFill>
                  <a:schemeClr val="dk1"/>
                </a:solidFill>
                <a:latin typeface="Calibri"/>
                <a:ea typeface="Calibri"/>
                <a:cs typeface="Calibri"/>
                <a:sym typeface="Calibri"/>
              </a:rPr>
              <a:t>END</a:t>
            </a: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Barlow Light"/>
              <a:buNone/>
            </a:pPr>
            <a:endParaRPr>
              <a:solidFill>
                <a:schemeClr val="dk1"/>
              </a:solidFill>
              <a:latin typeface="Calibri"/>
              <a:ea typeface="Calibri"/>
              <a:cs typeface="Calibri"/>
              <a:sym typeface="Calibri"/>
            </a:endParaRPr>
          </a:p>
          <a:p>
            <a:pPr marL="0" lvl="0" indent="0" algn="l" rtl="0">
              <a:lnSpc>
                <a:spcPct val="110000"/>
              </a:lnSpc>
              <a:spcBef>
                <a:spcPts val="600"/>
              </a:spcBef>
              <a:spcAft>
                <a:spcPts val="0"/>
              </a:spcAft>
              <a:buSzPts val="1800"/>
              <a:buNone/>
            </a:pPr>
            <a:endParaRPr/>
          </a:p>
        </p:txBody>
      </p:sp>
      <p:sp>
        <p:nvSpPr>
          <p:cNvPr id="651" name="Google Shape;651;p37"/>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38"/>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Exercise</a:t>
            </a:r>
            <a:endParaRPr>
              <a:solidFill>
                <a:srgbClr val="741B47"/>
              </a:solidFill>
            </a:endParaRPr>
          </a:p>
        </p:txBody>
      </p:sp>
      <p:sp>
        <p:nvSpPr>
          <p:cNvPr id="657" name="Google Shape;657;p38"/>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37</a:t>
            </a:fld>
            <a:endParaRPr/>
          </a:p>
        </p:txBody>
      </p:sp>
      <p:sp>
        <p:nvSpPr>
          <p:cNvPr id="658" name="Google Shape;658;p38"/>
          <p:cNvSpPr txBox="1">
            <a:spLocks noGrp="1"/>
          </p:cNvSpPr>
          <p:nvPr>
            <p:ph type="body" idx="1"/>
          </p:nvPr>
        </p:nvSpPr>
        <p:spPr>
          <a:xfrm>
            <a:off x="501500" y="986850"/>
            <a:ext cx="8281800" cy="1359000"/>
          </a:xfrm>
          <a:prstGeom prst="rect">
            <a:avLst/>
          </a:prstGeom>
          <a:noFill/>
          <a:ln>
            <a:noFill/>
          </a:ln>
        </p:spPr>
        <p:txBody>
          <a:bodyPr spcFirstLastPara="1" wrap="square" lIns="0" tIns="0" rIns="0" bIns="0" anchor="t" anchorCtr="0">
            <a:noAutofit/>
          </a:bodyPr>
          <a:lstStyle/>
          <a:p>
            <a:pPr marL="114300" lvl="0" indent="0" algn="l" rtl="0">
              <a:lnSpc>
                <a:spcPct val="107000"/>
              </a:lnSpc>
              <a:spcBef>
                <a:spcPts val="600"/>
              </a:spcBef>
              <a:spcAft>
                <a:spcPts val="800"/>
              </a:spcAft>
              <a:buSzPts val="1800"/>
              <a:buNone/>
            </a:pPr>
            <a:r>
              <a:rPr lang="tr-TR" sz="1800" b="1">
                <a:latin typeface="Calibri"/>
                <a:ea typeface="Calibri"/>
                <a:cs typeface="Calibri"/>
                <a:sym typeface="Calibri"/>
              </a:rPr>
              <a:t>Takes a number and show is the number positive, negative or neutral?</a:t>
            </a:r>
            <a:endParaRPr sz="1800">
              <a:latin typeface="Calibri"/>
              <a:ea typeface="Calibri"/>
              <a:cs typeface="Calibri"/>
              <a:sym typeface="Calibri"/>
            </a:endParaRPr>
          </a:p>
        </p:txBody>
      </p:sp>
      <p:pic>
        <p:nvPicPr>
          <p:cNvPr id="659" name="Google Shape;659;p38">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660" name="Google Shape;660;p38">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9"/>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t>Exercise</a:t>
            </a:r>
            <a:endParaRPr/>
          </a:p>
        </p:txBody>
      </p:sp>
      <p:sp>
        <p:nvSpPr>
          <p:cNvPr id="666" name="Google Shape;666;p39"/>
          <p:cNvSpPr txBox="1">
            <a:spLocks noGrp="1"/>
          </p:cNvSpPr>
          <p:nvPr>
            <p:ph type="body" idx="1"/>
          </p:nvPr>
        </p:nvSpPr>
        <p:spPr>
          <a:xfrm>
            <a:off x="302964" y="733998"/>
            <a:ext cx="3597007" cy="4168243"/>
          </a:xfrm>
          <a:prstGeom prst="rect">
            <a:avLst/>
          </a:prstGeom>
          <a:noFill/>
          <a:ln>
            <a:noFill/>
          </a:ln>
        </p:spPr>
        <p:txBody>
          <a:bodyPr spcFirstLastPara="1" wrap="square" lIns="0" tIns="0" rIns="0" bIns="0" anchor="t" anchorCtr="0">
            <a:noAutofit/>
          </a:bodyPr>
          <a:lstStyle/>
          <a:p>
            <a:pPr marL="114300" lvl="0" indent="0" algn="l" rtl="0">
              <a:lnSpc>
                <a:spcPct val="100000"/>
              </a:lnSpc>
              <a:spcBef>
                <a:spcPts val="0"/>
              </a:spcBef>
              <a:spcAft>
                <a:spcPts val="0"/>
              </a:spcAft>
              <a:buSzPts val="1800"/>
              <a:buNone/>
            </a:pPr>
            <a:r>
              <a:rPr lang="tr-TR" dirty="0">
                <a:solidFill>
                  <a:schemeClr val="dk1"/>
                </a:solidFill>
                <a:latin typeface="Calibri"/>
                <a:ea typeface="Calibri"/>
                <a:cs typeface="Calibri"/>
                <a:sym typeface="Calibri"/>
              </a:rPr>
              <a:t>START</a:t>
            </a:r>
            <a:endParaRPr dirty="0">
              <a:solidFill>
                <a:schemeClr val="dk1"/>
              </a:solidFill>
              <a:latin typeface="Calibri"/>
              <a:ea typeface="Calibri"/>
              <a:cs typeface="Calibri"/>
              <a:sym typeface="Calibri"/>
            </a:endParaRPr>
          </a:p>
          <a:p>
            <a:pPr marL="114300" lvl="0" indent="0" algn="l" rtl="0">
              <a:lnSpc>
                <a:spcPct val="100000"/>
              </a:lnSpc>
              <a:spcBef>
                <a:spcPts val="800"/>
              </a:spcBef>
              <a:spcAft>
                <a:spcPts val="0"/>
              </a:spcAft>
              <a:buSzPts val="1800"/>
              <a:buNone/>
            </a:pPr>
            <a:r>
              <a:rPr lang="tr-TR" dirty="0" err="1">
                <a:solidFill>
                  <a:schemeClr val="dk1"/>
                </a:solidFill>
                <a:latin typeface="Calibri"/>
                <a:ea typeface="Calibri"/>
                <a:cs typeface="Calibri"/>
                <a:sym typeface="Calibri"/>
              </a:rPr>
              <a:t>Input</a:t>
            </a:r>
            <a:r>
              <a:rPr lang="tr-TR" dirty="0">
                <a:solidFill>
                  <a:schemeClr val="dk1"/>
                </a:solidFill>
                <a:latin typeface="Calibri"/>
                <a:ea typeface="Calibri"/>
                <a:cs typeface="Calibri"/>
                <a:sym typeface="Calibri"/>
              </a:rPr>
              <a:t> </a:t>
            </a:r>
            <a:r>
              <a:rPr lang="tr-TR" dirty="0" err="1">
                <a:solidFill>
                  <a:schemeClr val="dk1"/>
                </a:solidFill>
                <a:latin typeface="Calibri"/>
                <a:ea typeface="Calibri"/>
                <a:cs typeface="Calibri"/>
                <a:sym typeface="Calibri"/>
              </a:rPr>
              <a:t>number</a:t>
            </a:r>
            <a:endParaRPr dirty="0"/>
          </a:p>
          <a:p>
            <a:pPr marL="114300" lvl="0" indent="0" algn="l" rtl="0">
              <a:lnSpc>
                <a:spcPct val="100000"/>
              </a:lnSpc>
              <a:spcBef>
                <a:spcPts val="800"/>
              </a:spcBef>
              <a:spcAft>
                <a:spcPts val="0"/>
              </a:spcAft>
              <a:buSzPts val="1800"/>
              <a:buNone/>
            </a:pPr>
            <a:r>
              <a:rPr lang="tr-TR" dirty="0">
                <a:solidFill>
                  <a:schemeClr val="dk1"/>
                </a:solidFill>
                <a:latin typeface="Calibri"/>
                <a:ea typeface="Calibri"/>
                <a:cs typeface="Calibri"/>
                <a:sym typeface="Calibri"/>
              </a:rPr>
              <a:t>IF </a:t>
            </a:r>
            <a:r>
              <a:rPr lang="tr-TR" dirty="0" err="1">
                <a:solidFill>
                  <a:schemeClr val="dk1"/>
                </a:solidFill>
                <a:latin typeface="Calibri"/>
                <a:ea typeface="Calibri"/>
                <a:cs typeface="Calibri"/>
                <a:sym typeface="Calibri"/>
              </a:rPr>
              <a:t>number</a:t>
            </a:r>
            <a:r>
              <a:rPr lang="tr-TR" dirty="0">
                <a:solidFill>
                  <a:schemeClr val="dk1"/>
                </a:solidFill>
                <a:latin typeface="Calibri"/>
                <a:ea typeface="Calibri"/>
                <a:cs typeface="Calibri"/>
                <a:sym typeface="Calibri"/>
              </a:rPr>
              <a:t>&gt;0 </a:t>
            </a:r>
            <a:endParaRPr dirty="0"/>
          </a:p>
          <a:p>
            <a:pPr marL="114300" lvl="0" indent="0" algn="l" rtl="0">
              <a:lnSpc>
                <a:spcPct val="100000"/>
              </a:lnSpc>
              <a:spcBef>
                <a:spcPts val="800"/>
              </a:spcBef>
              <a:spcAft>
                <a:spcPts val="0"/>
              </a:spcAft>
              <a:buSzPts val="1800"/>
              <a:buNone/>
            </a:pPr>
            <a:r>
              <a:rPr lang="tr-TR" dirty="0">
                <a:solidFill>
                  <a:schemeClr val="dk1"/>
                </a:solidFill>
                <a:latin typeface="Calibri"/>
                <a:ea typeface="Calibri"/>
                <a:cs typeface="Calibri"/>
                <a:sym typeface="Calibri"/>
              </a:rPr>
              <a:t>	</a:t>
            </a:r>
            <a:r>
              <a:rPr lang="tr-TR" dirty="0" err="1">
                <a:solidFill>
                  <a:schemeClr val="dk1"/>
                </a:solidFill>
                <a:latin typeface="Calibri"/>
                <a:ea typeface="Calibri"/>
                <a:cs typeface="Calibri"/>
                <a:sym typeface="Calibri"/>
              </a:rPr>
              <a:t>print</a:t>
            </a:r>
            <a:r>
              <a:rPr lang="tr-TR" dirty="0">
                <a:solidFill>
                  <a:schemeClr val="dk1"/>
                </a:solidFill>
                <a:latin typeface="Calibri"/>
                <a:ea typeface="Calibri"/>
                <a:cs typeface="Calibri"/>
                <a:sym typeface="Calibri"/>
              </a:rPr>
              <a:t> ‘</a:t>
            </a:r>
            <a:r>
              <a:rPr lang="tr-TR" dirty="0" err="1">
                <a:solidFill>
                  <a:schemeClr val="dk1"/>
                </a:solidFill>
                <a:latin typeface="Calibri"/>
                <a:ea typeface="Calibri"/>
                <a:cs typeface="Calibri"/>
                <a:sym typeface="Calibri"/>
              </a:rPr>
              <a:t>positive</a:t>
            </a:r>
            <a:r>
              <a:rPr lang="tr-TR" dirty="0">
                <a:solidFill>
                  <a:schemeClr val="dk1"/>
                </a:solidFill>
                <a:latin typeface="Calibri"/>
                <a:ea typeface="Calibri"/>
                <a:cs typeface="Calibri"/>
                <a:sym typeface="Calibri"/>
              </a:rPr>
              <a:t>’</a:t>
            </a:r>
            <a:endParaRPr dirty="0"/>
          </a:p>
          <a:p>
            <a:pPr marL="114300" lvl="0" indent="0" algn="l" rtl="0">
              <a:lnSpc>
                <a:spcPct val="100000"/>
              </a:lnSpc>
              <a:spcBef>
                <a:spcPts val="800"/>
              </a:spcBef>
              <a:spcAft>
                <a:spcPts val="0"/>
              </a:spcAft>
              <a:buSzPts val="1800"/>
              <a:buNone/>
            </a:pPr>
            <a:r>
              <a:rPr lang="tr-TR" dirty="0">
                <a:solidFill>
                  <a:schemeClr val="dk1"/>
                </a:solidFill>
                <a:latin typeface="Calibri"/>
                <a:ea typeface="Calibri"/>
                <a:cs typeface="Calibri"/>
                <a:sym typeface="Calibri"/>
              </a:rPr>
              <a:t>ELSE IF </a:t>
            </a:r>
            <a:r>
              <a:rPr lang="tr-TR" dirty="0" err="1">
                <a:solidFill>
                  <a:schemeClr val="dk1"/>
                </a:solidFill>
                <a:latin typeface="Calibri"/>
                <a:ea typeface="Calibri"/>
                <a:cs typeface="Calibri"/>
                <a:sym typeface="Calibri"/>
              </a:rPr>
              <a:t>number</a:t>
            </a:r>
            <a:r>
              <a:rPr lang="tr-TR" dirty="0">
                <a:solidFill>
                  <a:schemeClr val="dk1"/>
                </a:solidFill>
                <a:latin typeface="Calibri"/>
                <a:ea typeface="Calibri"/>
                <a:cs typeface="Calibri"/>
                <a:sym typeface="Calibri"/>
              </a:rPr>
              <a:t>&lt;0</a:t>
            </a:r>
            <a:endParaRPr dirty="0">
              <a:solidFill>
                <a:schemeClr val="dk1"/>
              </a:solidFill>
              <a:latin typeface="Calibri"/>
              <a:ea typeface="Calibri"/>
              <a:cs typeface="Calibri"/>
              <a:sym typeface="Calibri"/>
            </a:endParaRPr>
          </a:p>
          <a:p>
            <a:pPr marL="114300" lvl="0" indent="0" algn="l" rtl="0">
              <a:lnSpc>
                <a:spcPct val="100000"/>
              </a:lnSpc>
              <a:spcBef>
                <a:spcPts val="800"/>
              </a:spcBef>
              <a:spcAft>
                <a:spcPts val="0"/>
              </a:spcAft>
              <a:buSzPts val="1800"/>
              <a:buNone/>
            </a:pPr>
            <a:r>
              <a:rPr lang="tr-TR" dirty="0">
                <a:solidFill>
                  <a:schemeClr val="dk1"/>
                </a:solidFill>
                <a:latin typeface="Calibri"/>
                <a:ea typeface="Calibri"/>
                <a:cs typeface="Calibri"/>
                <a:sym typeface="Calibri"/>
              </a:rPr>
              <a:t>	</a:t>
            </a:r>
            <a:r>
              <a:rPr lang="tr-TR" dirty="0" err="1">
                <a:solidFill>
                  <a:schemeClr val="dk1"/>
                </a:solidFill>
                <a:latin typeface="Calibri"/>
                <a:ea typeface="Calibri"/>
                <a:cs typeface="Calibri"/>
                <a:sym typeface="Calibri"/>
              </a:rPr>
              <a:t>print</a:t>
            </a:r>
            <a:r>
              <a:rPr lang="tr-TR" dirty="0">
                <a:solidFill>
                  <a:schemeClr val="dk1"/>
                </a:solidFill>
                <a:latin typeface="Calibri"/>
                <a:ea typeface="Calibri"/>
                <a:cs typeface="Calibri"/>
                <a:sym typeface="Calibri"/>
              </a:rPr>
              <a:t> ‘</a:t>
            </a:r>
            <a:r>
              <a:rPr lang="tr-TR" dirty="0" err="1">
                <a:solidFill>
                  <a:schemeClr val="dk1"/>
                </a:solidFill>
                <a:latin typeface="Calibri"/>
                <a:ea typeface="Calibri"/>
                <a:cs typeface="Calibri"/>
                <a:sym typeface="Calibri"/>
              </a:rPr>
              <a:t>negative</a:t>
            </a:r>
            <a:r>
              <a:rPr lang="tr-TR" dirty="0">
                <a:solidFill>
                  <a:schemeClr val="dk1"/>
                </a:solidFill>
                <a:latin typeface="Calibri"/>
                <a:ea typeface="Calibri"/>
                <a:cs typeface="Calibri"/>
                <a:sym typeface="Calibri"/>
              </a:rPr>
              <a:t>’</a:t>
            </a:r>
            <a:endParaRPr dirty="0">
              <a:solidFill>
                <a:schemeClr val="dk1"/>
              </a:solidFill>
              <a:latin typeface="Calibri"/>
              <a:ea typeface="Calibri"/>
              <a:cs typeface="Calibri"/>
              <a:sym typeface="Calibri"/>
            </a:endParaRPr>
          </a:p>
          <a:p>
            <a:pPr marL="114300" lvl="0" indent="0" algn="l" rtl="0">
              <a:lnSpc>
                <a:spcPct val="100000"/>
              </a:lnSpc>
              <a:spcBef>
                <a:spcPts val="800"/>
              </a:spcBef>
              <a:spcAft>
                <a:spcPts val="0"/>
              </a:spcAft>
              <a:buSzPts val="1800"/>
              <a:buNone/>
            </a:pPr>
            <a:r>
              <a:rPr lang="tr-TR" dirty="0">
                <a:solidFill>
                  <a:schemeClr val="dk1"/>
                </a:solidFill>
                <a:latin typeface="Calibri"/>
                <a:ea typeface="Calibri"/>
                <a:cs typeface="Calibri"/>
                <a:sym typeface="Calibri"/>
              </a:rPr>
              <a:t>ELSE</a:t>
            </a:r>
            <a:endParaRPr dirty="0"/>
          </a:p>
          <a:p>
            <a:pPr marL="114300" lvl="0" indent="0" algn="l" rtl="0">
              <a:lnSpc>
                <a:spcPct val="100000"/>
              </a:lnSpc>
              <a:spcBef>
                <a:spcPts val="800"/>
              </a:spcBef>
              <a:spcAft>
                <a:spcPts val="0"/>
              </a:spcAft>
              <a:buSzPts val="1800"/>
              <a:buNone/>
            </a:pPr>
            <a:r>
              <a:rPr lang="tr-TR" dirty="0">
                <a:solidFill>
                  <a:schemeClr val="dk1"/>
                </a:solidFill>
                <a:latin typeface="Calibri"/>
                <a:ea typeface="Calibri"/>
                <a:cs typeface="Calibri"/>
                <a:sym typeface="Calibri"/>
              </a:rPr>
              <a:t>	</a:t>
            </a:r>
            <a:r>
              <a:rPr lang="tr-TR" dirty="0" err="1">
                <a:solidFill>
                  <a:schemeClr val="dk1"/>
                </a:solidFill>
                <a:latin typeface="Calibri"/>
                <a:ea typeface="Calibri"/>
                <a:cs typeface="Calibri"/>
                <a:sym typeface="Calibri"/>
              </a:rPr>
              <a:t>print</a:t>
            </a:r>
            <a:r>
              <a:rPr lang="tr-TR" dirty="0">
                <a:solidFill>
                  <a:schemeClr val="dk1"/>
                </a:solidFill>
                <a:latin typeface="Calibri"/>
                <a:ea typeface="Calibri"/>
                <a:cs typeface="Calibri"/>
                <a:sym typeface="Calibri"/>
              </a:rPr>
              <a:t> ‘</a:t>
            </a:r>
            <a:r>
              <a:rPr lang="tr-TR" dirty="0" err="1">
                <a:solidFill>
                  <a:schemeClr val="dk1"/>
                </a:solidFill>
                <a:latin typeface="Calibri"/>
                <a:ea typeface="Calibri"/>
                <a:cs typeface="Calibri"/>
                <a:sym typeface="Calibri"/>
              </a:rPr>
              <a:t>notr</a:t>
            </a:r>
            <a:r>
              <a:rPr lang="tr-TR" dirty="0">
                <a:solidFill>
                  <a:schemeClr val="dk1"/>
                </a:solidFill>
                <a:latin typeface="Calibri"/>
                <a:ea typeface="Calibri"/>
                <a:cs typeface="Calibri"/>
                <a:sym typeface="Calibri"/>
              </a:rPr>
              <a:t>’</a:t>
            </a:r>
            <a:endParaRPr dirty="0">
              <a:solidFill>
                <a:schemeClr val="dk1"/>
              </a:solidFill>
              <a:latin typeface="Calibri"/>
              <a:ea typeface="Calibri"/>
              <a:cs typeface="Calibri"/>
              <a:sym typeface="Calibri"/>
            </a:endParaRPr>
          </a:p>
          <a:p>
            <a:pPr marL="114300" lvl="0" indent="0" algn="l" rtl="0">
              <a:lnSpc>
                <a:spcPct val="100000"/>
              </a:lnSpc>
              <a:spcBef>
                <a:spcPts val="800"/>
              </a:spcBef>
              <a:spcAft>
                <a:spcPts val="0"/>
              </a:spcAft>
              <a:buSzPts val="1800"/>
              <a:buNone/>
            </a:pPr>
            <a:r>
              <a:rPr lang="tr-TR" dirty="0">
                <a:solidFill>
                  <a:schemeClr val="dk1"/>
                </a:solidFill>
                <a:latin typeface="Calibri"/>
                <a:ea typeface="Calibri"/>
                <a:cs typeface="Calibri"/>
                <a:sym typeface="Calibri"/>
              </a:rPr>
              <a:t>END</a:t>
            </a:r>
            <a:endParaRPr dirty="0">
              <a:solidFill>
                <a:schemeClr val="dk1"/>
              </a:solidFill>
              <a:latin typeface="Calibri"/>
              <a:ea typeface="Calibri"/>
              <a:cs typeface="Calibri"/>
              <a:sym typeface="Calibri"/>
            </a:endParaRPr>
          </a:p>
          <a:p>
            <a:pPr marL="0" lvl="0" indent="0" algn="l" rtl="0">
              <a:lnSpc>
                <a:spcPct val="110000"/>
              </a:lnSpc>
              <a:spcBef>
                <a:spcPts val="1400"/>
              </a:spcBef>
              <a:spcAft>
                <a:spcPts val="0"/>
              </a:spcAft>
              <a:buSzPts val="1800"/>
              <a:buNone/>
            </a:pPr>
            <a:endParaRPr dirty="0"/>
          </a:p>
        </p:txBody>
      </p:sp>
      <p:sp>
        <p:nvSpPr>
          <p:cNvPr id="667" name="Google Shape;667;p39"/>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40"/>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Exercise</a:t>
            </a:r>
            <a:endParaRPr>
              <a:solidFill>
                <a:srgbClr val="741B47"/>
              </a:solidFill>
            </a:endParaRPr>
          </a:p>
        </p:txBody>
      </p:sp>
      <p:sp>
        <p:nvSpPr>
          <p:cNvPr id="673" name="Google Shape;673;p40"/>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39</a:t>
            </a:fld>
            <a:endParaRPr/>
          </a:p>
        </p:txBody>
      </p:sp>
      <p:sp>
        <p:nvSpPr>
          <p:cNvPr id="674" name="Google Shape;674;p40"/>
          <p:cNvSpPr txBox="1">
            <a:spLocks noGrp="1"/>
          </p:cNvSpPr>
          <p:nvPr>
            <p:ph type="body" idx="1"/>
          </p:nvPr>
        </p:nvSpPr>
        <p:spPr>
          <a:xfrm>
            <a:off x="501500" y="986850"/>
            <a:ext cx="8281800" cy="1359000"/>
          </a:xfrm>
          <a:prstGeom prst="rect">
            <a:avLst/>
          </a:prstGeom>
          <a:noFill/>
          <a:ln>
            <a:noFill/>
          </a:ln>
        </p:spPr>
        <p:txBody>
          <a:bodyPr spcFirstLastPara="1" wrap="square" lIns="0" tIns="0" rIns="0" bIns="0" anchor="t" anchorCtr="0">
            <a:noAutofit/>
          </a:bodyPr>
          <a:lstStyle/>
          <a:p>
            <a:pPr marL="114300" lvl="0" indent="0" algn="l" rtl="0">
              <a:lnSpc>
                <a:spcPct val="107000"/>
              </a:lnSpc>
              <a:spcBef>
                <a:spcPts val="600"/>
              </a:spcBef>
              <a:spcAft>
                <a:spcPts val="800"/>
              </a:spcAft>
              <a:buSzPts val="1800"/>
              <a:buNone/>
            </a:pPr>
            <a:r>
              <a:rPr lang="tr-TR" sz="1800" b="1">
                <a:latin typeface="Calibri"/>
                <a:ea typeface="Calibri"/>
                <a:cs typeface="Calibri"/>
                <a:sym typeface="Calibri"/>
              </a:rPr>
              <a:t>Find the largest of the 3 entered numbers.</a:t>
            </a:r>
            <a:endParaRPr sz="1800">
              <a:latin typeface="Calibri"/>
              <a:ea typeface="Calibri"/>
              <a:cs typeface="Calibri"/>
              <a:sym typeface="Calibri"/>
            </a:endParaRPr>
          </a:p>
        </p:txBody>
      </p:sp>
      <p:pic>
        <p:nvPicPr>
          <p:cNvPr id="675" name="Google Shape;675;p40">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676" name="Google Shape;676;p40">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
          <p:cNvSpPr txBox="1">
            <a:spLocks noGrp="1"/>
          </p:cNvSpPr>
          <p:nvPr>
            <p:ph type="ctrTitle"/>
          </p:nvPr>
        </p:nvSpPr>
        <p:spPr>
          <a:xfrm>
            <a:off x="1085850" y="1906425"/>
            <a:ext cx="6717300" cy="10110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600">
                <a:solidFill>
                  <a:srgbClr val="741B47"/>
                </a:solidFill>
                <a:latin typeface="Raleway Medium"/>
                <a:ea typeface="Raleway Medium"/>
                <a:cs typeface="Raleway Medium"/>
                <a:sym typeface="Raleway Medium"/>
              </a:rPr>
              <a:t>Algorithm</a:t>
            </a:r>
            <a:endParaRPr sz="4600">
              <a:solidFill>
                <a:srgbClr val="741B47"/>
              </a:solidFill>
              <a:latin typeface="Raleway Medium"/>
              <a:ea typeface="Raleway Medium"/>
              <a:cs typeface="Raleway Medium"/>
              <a:sym typeface="Raleway Medium"/>
            </a:endParaRPr>
          </a:p>
        </p:txBody>
      </p:sp>
      <p:sp>
        <p:nvSpPr>
          <p:cNvPr id="385" name="Google Shape;385;p4"/>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4</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1"/>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t>Exercise</a:t>
            </a:r>
            <a:endParaRPr/>
          </a:p>
        </p:txBody>
      </p:sp>
      <p:sp>
        <p:nvSpPr>
          <p:cNvPr id="682" name="Google Shape;682;p41"/>
          <p:cNvSpPr txBox="1">
            <a:spLocks noGrp="1"/>
          </p:cNvSpPr>
          <p:nvPr>
            <p:ph type="body" idx="1"/>
          </p:nvPr>
        </p:nvSpPr>
        <p:spPr>
          <a:xfrm>
            <a:off x="302964" y="733998"/>
            <a:ext cx="3597007" cy="3882069"/>
          </a:xfrm>
          <a:prstGeom prst="rect">
            <a:avLst/>
          </a:prstGeom>
          <a:noFill/>
          <a:ln>
            <a:noFill/>
          </a:ln>
        </p:spPr>
        <p:txBody>
          <a:bodyPr spcFirstLastPara="1" wrap="square" lIns="0" tIns="0" rIns="0" bIns="0" anchor="t" anchorCtr="0">
            <a:noAutofit/>
          </a:bodyPr>
          <a:lstStyle/>
          <a:p>
            <a:pPr marL="114300" lvl="0" indent="0" algn="l" rtl="0">
              <a:lnSpc>
                <a:spcPct val="100000"/>
              </a:lnSpc>
              <a:spcBef>
                <a:spcPts val="0"/>
              </a:spcBef>
              <a:spcAft>
                <a:spcPts val="0"/>
              </a:spcAft>
              <a:buSzPts val="1800"/>
              <a:buNone/>
            </a:pPr>
            <a:r>
              <a:rPr lang="tr-TR">
                <a:solidFill>
                  <a:schemeClr val="dk1"/>
                </a:solidFill>
                <a:latin typeface="Calibri"/>
                <a:ea typeface="Calibri"/>
                <a:cs typeface="Calibri"/>
                <a:sym typeface="Calibri"/>
              </a:rPr>
              <a:t>START</a:t>
            </a:r>
            <a:endParaRPr>
              <a:solidFill>
                <a:schemeClr val="dk1"/>
              </a:solidFill>
              <a:latin typeface="Calibri"/>
              <a:ea typeface="Calibri"/>
              <a:cs typeface="Calibri"/>
              <a:sym typeface="Calibri"/>
            </a:endParaRPr>
          </a:p>
          <a:p>
            <a:pPr marL="114300" lvl="0" indent="0" algn="l" rtl="0">
              <a:lnSpc>
                <a:spcPct val="100000"/>
              </a:lnSpc>
              <a:spcBef>
                <a:spcPts val="800"/>
              </a:spcBef>
              <a:spcAft>
                <a:spcPts val="0"/>
              </a:spcAft>
              <a:buSzPts val="1800"/>
              <a:buNone/>
            </a:pPr>
            <a:r>
              <a:rPr lang="tr-TR">
                <a:solidFill>
                  <a:schemeClr val="dk1"/>
                </a:solidFill>
                <a:latin typeface="Calibri"/>
                <a:ea typeface="Calibri"/>
                <a:cs typeface="Calibri"/>
                <a:sym typeface="Calibri"/>
              </a:rPr>
              <a:t>INPUT a,b,c</a:t>
            </a:r>
            <a:endParaRPr>
              <a:solidFill>
                <a:schemeClr val="dk1"/>
              </a:solidFill>
              <a:latin typeface="Calibri"/>
              <a:ea typeface="Calibri"/>
              <a:cs typeface="Calibri"/>
              <a:sym typeface="Calibri"/>
            </a:endParaRPr>
          </a:p>
          <a:p>
            <a:pPr marL="114300" lvl="0" indent="0" algn="l" rtl="0">
              <a:lnSpc>
                <a:spcPct val="100000"/>
              </a:lnSpc>
              <a:spcBef>
                <a:spcPts val="800"/>
              </a:spcBef>
              <a:spcAft>
                <a:spcPts val="0"/>
              </a:spcAft>
              <a:buSzPts val="1800"/>
              <a:buNone/>
            </a:pPr>
            <a:r>
              <a:rPr lang="tr-TR">
                <a:solidFill>
                  <a:schemeClr val="dk1"/>
                </a:solidFill>
                <a:latin typeface="Calibri"/>
                <a:ea typeface="Calibri"/>
                <a:cs typeface="Calibri"/>
                <a:sym typeface="Calibri"/>
              </a:rPr>
              <a:t>big=a</a:t>
            </a:r>
            <a:endParaRPr/>
          </a:p>
          <a:p>
            <a:pPr marL="114300" lvl="0" indent="0" algn="l" rtl="0">
              <a:lnSpc>
                <a:spcPct val="100000"/>
              </a:lnSpc>
              <a:spcBef>
                <a:spcPts val="800"/>
              </a:spcBef>
              <a:spcAft>
                <a:spcPts val="0"/>
              </a:spcAft>
              <a:buSzPts val="1800"/>
              <a:buNone/>
            </a:pPr>
            <a:r>
              <a:rPr lang="tr-TR">
                <a:solidFill>
                  <a:schemeClr val="dk1"/>
                </a:solidFill>
                <a:latin typeface="Calibri"/>
                <a:ea typeface="Calibri"/>
                <a:cs typeface="Calibri"/>
                <a:sym typeface="Calibri"/>
              </a:rPr>
              <a:t>IF b&gt;big </a:t>
            </a:r>
            <a:endParaRPr/>
          </a:p>
          <a:p>
            <a:pPr marL="114300" lvl="0" indent="0" algn="l" rtl="0">
              <a:lnSpc>
                <a:spcPct val="100000"/>
              </a:lnSpc>
              <a:spcBef>
                <a:spcPts val="800"/>
              </a:spcBef>
              <a:spcAft>
                <a:spcPts val="0"/>
              </a:spcAft>
              <a:buSzPts val="1800"/>
              <a:buNone/>
            </a:pPr>
            <a:r>
              <a:rPr lang="tr-TR">
                <a:solidFill>
                  <a:schemeClr val="dk1"/>
                </a:solidFill>
                <a:latin typeface="Calibri"/>
                <a:ea typeface="Calibri"/>
                <a:cs typeface="Calibri"/>
                <a:sym typeface="Calibri"/>
              </a:rPr>
              <a:t>	big=b </a:t>
            </a:r>
            <a:endParaRPr/>
          </a:p>
          <a:p>
            <a:pPr marL="114300" lvl="0" indent="0" algn="l" rtl="0">
              <a:lnSpc>
                <a:spcPct val="100000"/>
              </a:lnSpc>
              <a:spcBef>
                <a:spcPts val="800"/>
              </a:spcBef>
              <a:spcAft>
                <a:spcPts val="0"/>
              </a:spcAft>
              <a:buSzPts val="1800"/>
              <a:buNone/>
            </a:pPr>
            <a:r>
              <a:rPr lang="tr-TR">
                <a:solidFill>
                  <a:schemeClr val="dk1"/>
                </a:solidFill>
                <a:latin typeface="Calibri"/>
                <a:ea typeface="Calibri"/>
                <a:cs typeface="Calibri"/>
                <a:sym typeface="Calibri"/>
              </a:rPr>
              <a:t>IF c&gt;big</a:t>
            </a:r>
            <a:endParaRPr/>
          </a:p>
          <a:p>
            <a:pPr marL="114300" lvl="0" indent="0" algn="l" rtl="0">
              <a:lnSpc>
                <a:spcPct val="100000"/>
              </a:lnSpc>
              <a:spcBef>
                <a:spcPts val="800"/>
              </a:spcBef>
              <a:spcAft>
                <a:spcPts val="0"/>
              </a:spcAft>
              <a:buSzPts val="1800"/>
              <a:buNone/>
            </a:pPr>
            <a:r>
              <a:rPr lang="tr-TR">
                <a:solidFill>
                  <a:schemeClr val="dk1"/>
                </a:solidFill>
                <a:latin typeface="Calibri"/>
                <a:ea typeface="Calibri"/>
                <a:cs typeface="Calibri"/>
                <a:sym typeface="Calibri"/>
              </a:rPr>
              <a:t>	big=c</a:t>
            </a:r>
            <a:endParaRPr/>
          </a:p>
          <a:p>
            <a:pPr marL="114300" lvl="0" indent="0" algn="l" rtl="0">
              <a:lnSpc>
                <a:spcPct val="100000"/>
              </a:lnSpc>
              <a:spcBef>
                <a:spcPts val="800"/>
              </a:spcBef>
              <a:spcAft>
                <a:spcPts val="0"/>
              </a:spcAft>
              <a:buSzPts val="1800"/>
              <a:buNone/>
            </a:pPr>
            <a:r>
              <a:rPr lang="tr-TR">
                <a:solidFill>
                  <a:schemeClr val="dk1"/>
                </a:solidFill>
                <a:latin typeface="Calibri"/>
                <a:ea typeface="Calibri"/>
                <a:cs typeface="Calibri"/>
                <a:sym typeface="Calibri"/>
              </a:rPr>
              <a:t>print big </a:t>
            </a:r>
            <a:endParaRPr/>
          </a:p>
          <a:p>
            <a:pPr marL="114300" lvl="0" indent="0" algn="l" rtl="0">
              <a:lnSpc>
                <a:spcPct val="100000"/>
              </a:lnSpc>
              <a:spcBef>
                <a:spcPts val="800"/>
              </a:spcBef>
              <a:spcAft>
                <a:spcPts val="0"/>
              </a:spcAft>
              <a:buSzPts val="1800"/>
              <a:buNone/>
            </a:pPr>
            <a:r>
              <a:rPr lang="tr-TR">
                <a:solidFill>
                  <a:schemeClr val="dk1"/>
                </a:solidFill>
                <a:latin typeface="Calibri"/>
                <a:ea typeface="Calibri"/>
                <a:cs typeface="Calibri"/>
                <a:sym typeface="Calibri"/>
              </a:rPr>
              <a:t>END</a:t>
            </a:r>
            <a:endParaRPr/>
          </a:p>
          <a:p>
            <a:pPr marL="0" lvl="0" indent="0" algn="l" rtl="0">
              <a:lnSpc>
                <a:spcPct val="110000"/>
              </a:lnSpc>
              <a:spcBef>
                <a:spcPts val="1400"/>
              </a:spcBef>
              <a:spcAft>
                <a:spcPts val="0"/>
              </a:spcAft>
              <a:buSzPts val="1800"/>
              <a:buNone/>
            </a:pPr>
            <a:endParaRPr/>
          </a:p>
        </p:txBody>
      </p:sp>
      <p:sp>
        <p:nvSpPr>
          <p:cNvPr id="683" name="Google Shape;683;p41"/>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2"/>
          <p:cNvSpPr txBox="1">
            <a:spLocks noGrp="1"/>
          </p:cNvSpPr>
          <p:nvPr>
            <p:ph type="title"/>
          </p:nvPr>
        </p:nvSpPr>
        <p:spPr>
          <a:xfrm>
            <a:off x="457200" y="192648"/>
            <a:ext cx="6913084"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Logical Operators</a:t>
            </a:r>
            <a:endParaRPr>
              <a:solidFill>
                <a:srgbClr val="741B47"/>
              </a:solidFill>
            </a:endParaRPr>
          </a:p>
        </p:txBody>
      </p:sp>
      <p:sp>
        <p:nvSpPr>
          <p:cNvPr id="689" name="Google Shape;689;p42"/>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41</a:t>
            </a:fld>
            <a:endParaRPr/>
          </a:p>
        </p:txBody>
      </p:sp>
      <p:pic>
        <p:nvPicPr>
          <p:cNvPr id="690" name="Google Shape;690;p42"/>
          <p:cNvPicPr preferRelativeResize="0"/>
          <p:nvPr/>
        </p:nvPicPr>
        <p:blipFill rotWithShape="1">
          <a:blip r:embed="rId3">
            <a:alphaModFix/>
          </a:blip>
          <a:srcRect/>
          <a:stretch/>
        </p:blipFill>
        <p:spPr>
          <a:xfrm>
            <a:off x="1548099" y="1706805"/>
            <a:ext cx="5822185" cy="172989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43"/>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Exercise</a:t>
            </a:r>
            <a:endParaRPr>
              <a:solidFill>
                <a:srgbClr val="741B47"/>
              </a:solidFill>
            </a:endParaRPr>
          </a:p>
        </p:txBody>
      </p:sp>
      <p:sp>
        <p:nvSpPr>
          <p:cNvPr id="696" name="Google Shape;696;p4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42</a:t>
            </a:fld>
            <a:endParaRPr/>
          </a:p>
        </p:txBody>
      </p:sp>
      <p:sp>
        <p:nvSpPr>
          <p:cNvPr id="697" name="Google Shape;697;p43"/>
          <p:cNvSpPr txBox="1">
            <a:spLocks noGrp="1"/>
          </p:cNvSpPr>
          <p:nvPr>
            <p:ph type="body" idx="1"/>
          </p:nvPr>
        </p:nvSpPr>
        <p:spPr>
          <a:xfrm>
            <a:off x="501500" y="986850"/>
            <a:ext cx="8281800" cy="1359000"/>
          </a:xfrm>
          <a:prstGeom prst="rect">
            <a:avLst/>
          </a:prstGeom>
          <a:noFill/>
          <a:ln>
            <a:noFill/>
          </a:ln>
        </p:spPr>
        <p:txBody>
          <a:bodyPr spcFirstLastPara="1" wrap="square" lIns="0" tIns="0" rIns="0" bIns="0" anchor="t" anchorCtr="0">
            <a:noAutofit/>
          </a:bodyPr>
          <a:lstStyle/>
          <a:p>
            <a:pPr marL="114300" lvl="0" indent="0" algn="l" rtl="0">
              <a:lnSpc>
                <a:spcPct val="107000"/>
              </a:lnSpc>
              <a:spcBef>
                <a:spcPts val="600"/>
              </a:spcBef>
              <a:spcAft>
                <a:spcPts val="800"/>
              </a:spcAft>
              <a:buSzPts val="1800"/>
              <a:buNone/>
            </a:pPr>
            <a:r>
              <a:rPr lang="tr-TR" sz="1800" b="1">
                <a:latin typeface="Calibri"/>
                <a:ea typeface="Calibri"/>
                <a:cs typeface="Calibri"/>
                <a:sym typeface="Calibri"/>
              </a:rPr>
              <a:t>Find out whether the student is successful or unsuccessful according to the grade entered.</a:t>
            </a:r>
            <a:endParaRPr sz="1800">
              <a:latin typeface="Calibri"/>
              <a:ea typeface="Calibri"/>
              <a:cs typeface="Calibri"/>
              <a:sym typeface="Calibri"/>
            </a:endParaRPr>
          </a:p>
        </p:txBody>
      </p:sp>
      <p:pic>
        <p:nvPicPr>
          <p:cNvPr id="698" name="Google Shape;698;p43">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699" name="Google Shape;699;p43">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44"/>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t>Exercise</a:t>
            </a:r>
            <a:endParaRPr/>
          </a:p>
        </p:txBody>
      </p:sp>
      <p:sp>
        <p:nvSpPr>
          <p:cNvPr id="705" name="Google Shape;705;p44"/>
          <p:cNvSpPr txBox="1">
            <a:spLocks noGrp="1"/>
          </p:cNvSpPr>
          <p:nvPr>
            <p:ph type="body" idx="1"/>
          </p:nvPr>
        </p:nvSpPr>
        <p:spPr>
          <a:xfrm>
            <a:off x="302964" y="733998"/>
            <a:ext cx="4544458" cy="3882069"/>
          </a:xfrm>
          <a:prstGeom prst="rect">
            <a:avLst/>
          </a:prstGeom>
          <a:noFill/>
          <a:ln>
            <a:noFill/>
          </a:ln>
        </p:spPr>
        <p:txBody>
          <a:bodyPr spcFirstLastPara="1" wrap="square" lIns="0" tIns="0" rIns="0" bIns="0" anchor="t" anchorCtr="0">
            <a:noAutofit/>
          </a:bodyPr>
          <a:lstStyle/>
          <a:p>
            <a:pPr marL="114300" lvl="0" indent="0" algn="l" rtl="0">
              <a:lnSpc>
                <a:spcPct val="100000"/>
              </a:lnSpc>
              <a:spcBef>
                <a:spcPts val="0"/>
              </a:spcBef>
              <a:spcAft>
                <a:spcPts val="0"/>
              </a:spcAft>
              <a:buSzPts val="1800"/>
              <a:buNone/>
            </a:pPr>
            <a:r>
              <a:rPr lang="tr-TR">
                <a:solidFill>
                  <a:schemeClr val="dk1"/>
                </a:solidFill>
                <a:latin typeface="Calibri"/>
                <a:ea typeface="Calibri"/>
                <a:cs typeface="Calibri"/>
                <a:sym typeface="Calibri"/>
              </a:rPr>
              <a:t>START </a:t>
            </a:r>
            <a:endParaRPr/>
          </a:p>
          <a:p>
            <a:pPr marL="114300" lvl="0" indent="0" algn="l" rtl="0">
              <a:lnSpc>
                <a:spcPct val="100000"/>
              </a:lnSpc>
              <a:spcBef>
                <a:spcPts val="800"/>
              </a:spcBef>
              <a:spcAft>
                <a:spcPts val="0"/>
              </a:spcAft>
              <a:buSzPts val="1800"/>
              <a:buNone/>
            </a:pPr>
            <a:r>
              <a:rPr lang="tr-TR">
                <a:solidFill>
                  <a:schemeClr val="dk1"/>
                </a:solidFill>
                <a:latin typeface="Calibri"/>
                <a:ea typeface="Calibri"/>
                <a:cs typeface="Calibri"/>
                <a:sym typeface="Calibri"/>
              </a:rPr>
              <a:t>INPUT “enter student grade”, grade</a:t>
            </a:r>
            <a:endParaRPr/>
          </a:p>
          <a:p>
            <a:pPr marL="114300" lvl="0" indent="0" algn="l" rtl="0">
              <a:lnSpc>
                <a:spcPct val="100000"/>
              </a:lnSpc>
              <a:spcBef>
                <a:spcPts val="800"/>
              </a:spcBef>
              <a:spcAft>
                <a:spcPts val="0"/>
              </a:spcAft>
              <a:buSzPts val="1800"/>
              <a:buNone/>
            </a:pPr>
            <a:r>
              <a:rPr lang="tr-TR">
                <a:solidFill>
                  <a:schemeClr val="dk1"/>
                </a:solidFill>
                <a:latin typeface="Calibri"/>
                <a:ea typeface="Calibri"/>
                <a:cs typeface="Calibri"/>
                <a:sym typeface="Calibri"/>
              </a:rPr>
              <a:t>IF grade &gt;=0 and grade&lt;50 </a:t>
            </a:r>
            <a:endParaRPr/>
          </a:p>
          <a:p>
            <a:pPr marL="114300" lvl="0" indent="0" algn="l" rtl="0">
              <a:lnSpc>
                <a:spcPct val="100000"/>
              </a:lnSpc>
              <a:spcBef>
                <a:spcPts val="800"/>
              </a:spcBef>
              <a:spcAft>
                <a:spcPts val="0"/>
              </a:spcAft>
              <a:buSzPts val="1800"/>
              <a:buNone/>
            </a:pPr>
            <a:r>
              <a:rPr lang="tr-TR">
                <a:solidFill>
                  <a:schemeClr val="dk1"/>
                </a:solidFill>
                <a:latin typeface="Calibri"/>
                <a:ea typeface="Calibri"/>
                <a:cs typeface="Calibri"/>
                <a:sym typeface="Calibri"/>
              </a:rPr>
              <a:t>	print “successful”</a:t>
            </a:r>
            <a:endParaRPr/>
          </a:p>
          <a:p>
            <a:pPr marL="114300" lvl="0" indent="0" algn="l" rtl="0">
              <a:lnSpc>
                <a:spcPct val="100000"/>
              </a:lnSpc>
              <a:spcBef>
                <a:spcPts val="800"/>
              </a:spcBef>
              <a:spcAft>
                <a:spcPts val="0"/>
              </a:spcAft>
              <a:buSzPts val="1800"/>
              <a:buNone/>
            </a:pPr>
            <a:r>
              <a:rPr lang="tr-TR">
                <a:solidFill>
                  <a:schemeClr val="dk1"/>
                </a:solidFill>
                <a:latin typeface="Calibri"/>
                <a:ea typeface="Calibri"/>
                <a:cs typeface="Calibri"/>
                <a:sym typeface="Calibri"/>
              </a:rPr>
              <a:t>else if grade &gt;=50 and grade &lt;=100</a:t>
            </a:r>
            <a:endParaRPr/>
          </a:p>
          <a:p>
            <a:pPr marL="114300" lvl="0" indent="0" algn="l" rtl="0">
              <a:lnSpc>
                <a:spcPct val="100000"/>
              </a:lnSpc>
              <a:spcBef>
                <a:spcPts val="800"/>
              </a:spcBef>
              <a:spcAft>
                <a:spcPts val="0"/>
              </a:spcAft>
              <a:buSzPts val="1800"/>
              <a:buNone/>
            </a:pPr>
            <a:r>
              <a:rPr lang="tr-TR">
                <a:solidFill>
                  <a:schemeClr val="dk1"/>
                </a:solidFill>
                <a:latin typeface="Calibri"/>
                <a:ea typeface="Calibri"/>
                <a:cs typeface="Calibri"/>
                <a:sym typeface="Calibri"/>
              </a:rPr>
              <a:t>	print “unsuccessful”</a:t>
            </a:r>
            <a:endParaRPr/>
          </a:p>
          <a:p>
            <a:pPr marL="114300" lvl="0" indent="0" algn="l" rtl="0">
              <a:lnSpc>
                <a:spcPct val="100000"/>
              </a:lnSpc>
              <a:spcBef>
                <a:spcPts val="800"/>
              </a:spcBef>
              <a:spcAft>
                <a:spcPts val="0"/>
              </a:spcAft>
              <a:buSzPts val="1800"/>
              <a:buNone/>
            </a:pPr>
            <a:r>
              <a:rPr lang="tr-TR">
                <a:solidFill>
                  <a:schemeClr val="dk1"/>
                </a:solidFill>
                <a:latin typeface="Calibri"/>
                <a:ea typeface="Calibri"/>
                <a:cs typeface="Calibri"/>
                <a:sym typeface="Calibri"/>
              </a:rPr>
              <a:t>else</a:t>
            </a:r>
            <a:endParaRPr/>
          </a:p>
          <a:p>
            <a:pPr marL="114300" lvl="0" indent="0" algn="l" rtl="0">
              <a:lnSpc>
                <a:spcPct val="100000"/>
              </a:lnSpc>
              <a:spcBef>
                <a:spcPts val="800"/>
              </a:spcBef>
              <a:spcAft>
                <a:spcPts val="0"/>
              </a:spcAft>
              <a:buSzPts val="1800"/>
              <a:buNone/>
            </a:pPr>
            <a:r>
              <a:rPr lang="tr-TR">
                <a:solidFill>
                  <a:schemeClr val="dk1"/>
                </a:solidFill>
                <a:latin typeface="Calibri"/>
                <a:ea typeface="Calibri"/>
                <a:cs typeface="Calibri"/>
                <a:sym typeface="Calibri"/>
              </a:rPr>
              <a:t>	print “incorrect entry”</a:t>
            </a:r>
            <a:endParaRPr/>
          </a:p>
          <a:p>
            <a:pPr marL="114300" lvl="0" indent="0" algn="l" rtl="0">
              <a:lnSpc>
                <a:spcPct val="100000"/>
              </a:lnSpc>
              <a:spcBef>
                <a:spcPts val="800"/>
              </a:spcBef>
              <a:spcAft>
                <a:spcPts val="0"/>
              </a:spcAft>
              <a:buSzPts val="1800"/>
              <a:buNone/>
            </a:pPr>
            <a:r>
              <a:rPr lang="tr-TR">
                <a:solidFill>
                  <a:schemeClr val="dk1"/>
                </a:solidFill>
                <a:latin typeface="Calibri"/>
                <a:ea typeface="Calibri"/>
                <a:cs typeface="Calibri"/>
                <a:sym typeface="Calibri"/>
              </a:rPr>
              <a:t>End</a:t>
            </a:r>
            <a:endParaRPr/>
          </a:p>
          <a:p>
            <a:pPr marL="0" lvl="0" indent="0" algn="l" rtl="0">
              <a:lnSpc>
                <a:spcPct val="110000"/>
              </a:lnSpc>
              <a:spcBef>
                <a:spcPts val="1400"/>
              </a:spcBef>
              <a:spcAft>
                <a:spcPts val="0"/>
              </a:spcAft>
              <a:buSzPts val="1800"/>
              <a:buNone/>
            </a:pPr>
            <a:endParaRPr/>
          </a:p>
        </p:txBody>
      </p:sp>
      <p:sp>
        <p:nvSpPr>
          <p:cNvPr id="706" name="Google Shape;706;p44"/>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4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t>Assignment</a:t>
            </a:r>
            <a:endParaRPr/>
          </a:p>
        </p:txBody>
      </p:sp>
      <p:sp>
        <p:nvSpPr>
          <p:cNvPr id="712" name="Google Shape;712;p45"/>
          <p:cNvSpPr txBox="1">
            <a:spLocks noGrp="1"/>
          </p:cNvSpPr>
          <p:nvPr>
            <p:ph type="body" idx="1"/>
          </p:nvPr>
        </p:nvSpPr>
        <p:spPr>
          <a:xfrm>
            <a:off x="302964" y="733998"/>
            <a:ext cx="3597007" cy="4168243"/>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r>
              <a:rPr lang="tr-TR"/>
              <a:t>Write a pseudocode that finds the classification of body mass index by taking the person's height and weight values.</a:t>
            </a:r>
            <a:endParaRPr/>
          </a:p>
        </p:txBody>
      </p:sp>
      <p:sp>
        <p:nvSpPr>
          <p:cNvPr id="713" name="Google Shape;713;p4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44</a:t>
            </a:fld>
            <a:endParaRPr/>
          </a:p>
        </p:txBody>
      </p:sp>
      <p:pic>
        <p:nvPicPr>
          <p:cNvPr id="714" name="Google Shape;714;p45"/>
          <p:cNvPicPr preferRelativeResize="0"/>
          <p:nvPr/>
        </p:nvPicPr>
        <p:blipFill rotWithShape="1">
          <a:blip r:embed="rId3">
            <a:alphaModFix/>
          </a:blip>
          <a:srcRect/>
          <a:stretch/>
        </p:blipFill>
        <p:spPr>
          <a:xfrm>
            <a:off x="5086987" y="733998"/>
            <a:ext cx="3120579" cy="1472633"/>
          </a:xfrm>
          <a:prstGeom prst="rect">
            <a:avLst/>
          </a:prstGeom>
          <a:noFill/>
          <a:ln>
            <a:noFill/>
          </a:ln>
        </p:spPr>
      </p:pic>
      <p:pic>
        <p:nvPicPr>
          <p:cNvPr id="715" name="Google Shape;715;p45"/>
          <p:cNvPicPr preferRelativeResize="0"/>
          <p:nvPr/>
        </p:nvPicPr>
        <p:blipFill rotWithShape="1">
          <a:blip r:embed="rId4">
            <a:alphaModFix/>
          </a:blip>
          <a:srcRect/>
          <a:stretch/>
        </p:blipFill>
        <p:spPr>
          <a:xfrm>
            <a:off x="3899971" y="2344303"/>
            <a:ext cx="4717189" cy="2065199"/>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4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t>Assignment</a:t>
            </a:r>
            <a:endParaRPr/>
          </a:p>
        </p:txBody>
      </p:sp>
      <p:sp>
        <p:nvSpPr>
          <p:cNvPr id="721" name="Google Shape;721;p46"/>
          <p:cNvSpPr txBox="1">
            <a:spLocks noGrp="1"/>
          </p:cNvSpPr>
          <p:nvPr>
            <p:ph type="body" idx="1"/>
          </p:nvPr>
        </p:nvSpPr>
        <p:spPr>
          <a:xfrm>
            <a:off x="302964" y="733998"/>
            <a:ext cx="3597007" cy="4168243"/>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r>
              <a:rPr lang="tr-TR"/>
              <a:t>Calculate the shipping fee according to the information given in the table</a:t>
            </a:r>
            <a:endParaRPr/>
          </a:p>
        </p:txBody>
      </p:sp>
      <p:sp>
        <p:nvSpPr>
          <p:cNvPr id="722" name="Google Shape;722;p46"/>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45</a:t>
            </a:fld>
            <a:endParaRPr/>
          </a:p>
        </p:txBody>
      </p:sp>
      <p:graphicFrame>
        <p:nvGraphicFramePr>
          <p:cNvPr id="723" name="Google Shape;723;p46"/>
          <p:cNvGraphicFramePr/>
          <p:nvPr/>
        </p:nvGraphicFramePr>
        <p:xfrm>
          <a:off x="302964" y="2721090"/>
          <a:ext cx="6096000" cy="1483400"/>
        </p:xfrm>
        <a:graphic>
          <a:graphicData uri="http://schemas.openxmlformats.org/drawingml/2006/table">
            <a:tbl>
              <a:tblPr firstRow="1" bandRow="1">
                <a:noFill/>
                <a:tableStyleId>{223F3779-52DF-4996-BD36-B9A473CEC859}</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50">
                <a:tc>
                  <a:txBody>
                    <a:bodyPr/>
                    <a:lstStyle/>
                    <a:p>
                      <a:pPr marL="0" marR="0" lvl="1" indent="0" algn="ctr" rtl="0">
                        <a:lnSpc>
                          <a:spcPct val="107000"/>
                        </a:lnSpc>
                        <a:spcBef>
                          <a:spcPts val="0"/>
                        </a:spcBef>
                        <a:spcAft>
                          <a:spcPts val="0"/>
                        </a:spcAft>
                        <a:buNone/>
                      </a:pPr>
                      <a:r>
                        <a:rPr lang="tr-TR" sz="1400" u="none" strike="noStrike" cap="none"/>
                        <a:t>distince</a:t>
                      </a:r>
                      <a:endParaRPr sz="1400" u="none" strike="noStrike" cap="none">
                        <a:latin typeface="Calibri"/>
                        <a:ea typeface="Calibri"/>
                        <a:cs typeface="Calibri"/>
                        <a:sym typeface="Calibri"/>
                      </a:endParaRPr>
                    </a:p>
                  </a:txBody>
                  <a:tcPr marL="68575" marR="68575" marT="0" marB="0" anchor="ctr"/>
                </a:tc>
                <a:tc>
                  <a:txBody>
                    <a:bodyPr/>
                    <a:lstStyle/>
                    <a:p>
                      <a:pPr marL="0" marR="0" lvl="1" indent="0" algn="ctr" rtl="0">
                        <a:lnSpc>
                          <a:spcPct val="107000"/>
                        </a:lnSpc>
                        <a:spcBef>
                          <a:spcPts val="0"/>
                        </a:spcBef>
                        <a:spcAft>
                          <a:spcPts val="0"/>
                        </a:spcAft>
                        <a:buNone/>
                      </a:pPr>
                      <a:r>
                        <a:rPr lang="tr-TR" sz="1400" u="none" strike="noStrike" cap="none"/>
                        <a:t>price multiplier by distance</a:t>
                      </a:r>
                      <a:endParaRPr sz="1400"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0"/>
                  </a:ext>
                </a:extLst>
              </a:tr>
              <a:tr h="370850">
                <a:tc>
                  <a:txBody>
                    <a:bodyPr/>
                    <a:lstStyle/>
                    <a:p>
                      <a:pPr marL="0" marR="0" lvl="1" indent="0" algn="ctr" rtl="0">
                        <a:lnSpc>
                          <a:spcPct val="107000"/>
                        </a:lnSpc>
                        <a:spcBef>
                          <a:spcPts val="0"/>
                        </a:spcBef>
                        <a:spcAft>
                          <a:spcPts val="0"/>
                        </a:spcAft>
                        <a:buNone/>
                      </a:pPr>
                      <a:r>
                        <a:rPr lang="tr-TR" sz="1400" u="none" strike="noStrike" cap="none"/>
                        <a:t>0-500</a:t>
                      </a:r>
                      <a:endParaRPr sz="1400" u="none" strike="noStrike" cap="none">
                        <a:latin typeface="Calibri"/>
                        <a:ea typeface="Calibri"/>
                        <a:cs typeface="Calibri"/>
                        <a:sym typeface="Calibri"/>
                      </a:endParaRPr>
                    </a:p>
                  </a:txBody>
                  <a:tcPr marL="68575" marR="68575" marT="0" marB="0" anchor="ctr"/>
                </a:tc>
                <a:tc>
                  <a:txBody>
                    <a:bodyPr/>
                    <a:lstStyle/>
                    <a:p>
                      <a:pPr marL="0" marR="0" lvl="1" indent="0" algn="ctr" rtl="0">
                        <a:lnSpc>
                          <a:spcPct val="107000"/>
                        </a:lnSpc>
                        <a:spcBef>
                          <a:spcPts val="0"/>
                        </a:spcBef>
                        <a:spcAft>
                          <a:spcPts val="0"/>
                        </a:spcAft>
                        <a:buNone/>
                      </a:pPr>
                      <a:r>
                        <a:rPr lang="tr-TR" sz="1400" u="none" strike="noStrike" cap="none"/>
                        <a:t>50</a:t>
                      </a:r>
                      <a:endParaRPr sz="1400"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1"/>
                  </a:ext>
                </a:extLst>
              </a:tr>
              <a:tr h="370850">
                <a:tc>
                  <a:txBody>
                    <a:bodyPr/>
                    <a:lstStyle/>
                    <a:p>
                      <a:pPr marL="0" marR="0" lvl="1" indent="0" algn="ctr" rtl="0">
                        <a:lnSpc>
                          <a:spcPct val="107000"/>
                        </a:lnSpc>
                        <a:spcBef>
                          <a:spcPts val="0"/>
                        </a:spcBef>
                        <a:spcAft>
                          <a:spcPts val="0"/>
                        </a:spcAft>
                        <a:buNone/>
                      </a:pPr>
                      <a:r>
                        <a:rPr lang="tr-TR" sz="1400" u="none" strike="noStrike" cap="none"/>
                        <a:t>500-1000</a:t>
                      </a:r>
                      <a:endParaRPr sz="1400" u="none" strike="noStrike" cap="none">
                        <a:latin typeface="Calibri"/>
                        <a:ea typeface="Calibri"/>
                        <a:cs typeface="Calibri"/>
                        <a:sym typeface="Calibri"/>
                      </a:endParaRPr>
                    </a:p>
                  </a:txBody>
                  <a:tcPr marL="68575" marR="68575" marT="0" marB="0" anchor="ctr"/>
                </a:tc>
                <a:tc>
                  <a:txBody>
                    <a:bodyPr/>
                    <a:lstStyle/>
                    <a:p>
                      <a:pPr marL="0" marR="0" lvl="1" indent="0" algn="ctr" rtl="0">
                        <a:lnSpc>
                          <a:spcPct val="107000"/>
                        </a:lnSpc>
                        <a:spcBef>
                          <a:spcPts val="0"/>
                        </a:spcBef>
                        <a:spcAft>
                          <a:spcPts val="0"/>
                        </a:spcAft>
                        <a:buNone/>
                      </a:pPr>
                      <a:r>
                        <a:rPr lang="tr-TR" sz="1400" u="none" strike="noStrike" cap="none"/>
                        <a:t>100</a:t>
                      </a:r>
                      <a:endParaRPr sz="1400"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2"/>
                  </a:ext>
                </a:extLst>
              </a:tr>
              <a:tr h="370850">
                <a:tc>
                  <a:txBody>
                    <a:bodyPr/>
                    <a:lstStyle/>
                    <a:p>
                      <a:pPr marL="0" marR="0" lvl="1" indent="0" algn="ctr" rtl="0">
                        <a:lnSpc>
                          <a:spcPct val="107000"/>
                        </a:lnSpc>
                        <a:spcBef>
                          <a:spcPts val="0"/>
                        </a:spcBef>
                        <a:spcAft>
                          <a:spcPts val="0"/>
                        </a:spcAft>
                        <a:buNone/>
                      </a:pPr>
                      <a:r>
                        <a:rPr lang="tr-TR" sz="1400" u="none" strike="noStrike" cap="none"/>
                        <a:t>1000+</a:t>
                      </a:r>
                      <a:endParaRPr sz="1400" u="none" strike="noStrike" cap="none">
                        <a:latin typeface="Calibri"/>
                        <a:ea typeface="Calibri"/>
                        <a:cs typeface="Calibri"/>
                        <a:sym typeface="Calibri"/>
                      </a:endParaRPr>
                    </a:p>
                  </a:txBody>
                  <a:tcPr marL="68575" marR="68575" marT="0" marB="0" anchor="ctr"/>
                </a:tc>
                <a:tc>
                  <a:txBody>
                    <a:bodyPr/>
                    <a:lstStyle/>
                    <a:p>
                      <a:pPr marL="0" marR="0" lvl="1" indent="0" algn="ctr" rtl="0">
                        <a:lnSpc>
                          <a:spcPct val="107000"/>
                        </a:lnSpc>
                        <a:spcBef>
                          <a:spcPts val="0"/>
                        </a:spcBef>
                        <a:spcAft>
                          <a:spcPts val="0"/>
                        </a:spcAft>
                        <a:buNone/>
                      </a:pPr>
                      <a:r>
                        <a:rPr lang="tr-TR" sz="1400" u="none" strike="noStrike" cap="none"/>
                        <a:t>500</a:t>
                      </a:r>
                      <a:endParaRPr sz="1400"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47"/>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LOOPS</a:t>
            </a:r>
            <a:endParaRPr>
              <a:solidFill>
                <a:srgbClr val="741B47"/>
              </a:solidFill>
            </a:endParaRPr>
          </a:p>
        </p:txBody>
      </p:sp>
      <p:sp>
        <p:nvSpPr>
          <p:cNvPr id="729" name="Google Shape;729;p47"/>
          <p:cNvSpPr txBox="1">
            <a:spLocks noGrp="1"/>
          </p:cNvSpPr>
          <p:nvPr>
            <p:ph type="body" idx="1"/>
          </p:nvPr>
        </p:nvSpPr>
        <p:spPr>
          <a:xfrm>
            <a:off x="457199" y="885725"/>
            <a:ext cx="8451923" cy="36033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A loop is a sequence of instruction s that is continually repeated until a certain condition is reached.</a:t>
            </a:r>
            <a:endParaRPr/>
          </a:p>
        </p:txBody>
      </p:sp>
      <p:sp>
        <p:nvSpPr>
          <p:cNvPr id="730" name="Google Shape;730;p47"/>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46</a:t>
            </a:fld>
            <a:endParaRPr/>
          </a:p>
        </p:txBody>
      </p:sp>
      <p:pic>
        <p:nvPicPr>
          <p:cNvPr id="731" name="Google Shape;731;p47"/>
          <p:cNvPicPr preferRelativeResize="0"/>
          <p:nvPr/>
        </p:nvPicPr>
        <p:blipFill rotWithShape="1">
          <a:blip r:embed="rId3">
            <a:alphaModFix/>
          </a:blip>
          <a:srcRect/>
          <a:stretch/>
        </p:blipFill>
        <p:spPr>
          <a:xfrm>
            <a:off x="2361346" y="1649841"/>
            <a:ext cx="4861981" cy="328450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8"/>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FOR structure</a:t>
            </a:r>
            <a:endParaRPr>
              <a:solidFill>
                <a:srgbClr val="741B47"/>
              </a:solidFill>
            </a:endParaRPr>
          </a:p>
        </p:txBody>
      </p:sp>
      <p:sp>
        <p:nvSpPr>
          <p:cNvPr id="737" name="Google Shape;737;p48"/>
          <p:cNvSpPr txBox="1">
            <a:spLocks noGrp="1"/>
          </p:cNvSpPr>
          <p:nvPr>
            <p:ph type="body" idx="1"/>
          </p:nvPr>
        </p:nvSpPr>
        <p:spPr>
          <a:xfrm>
            <a:off x="457199" y="902722"/>
            <a:ext cx="7937653" cy="3823513"/>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For loop runs for each element inside a group. </a:t>
            </a:r>
            <a:endParaRPr/>
          </a:p>
          <a:p>
            <a:pPr marL="0" lvl="0" indent="0" algn="l" rtl="0">
              <a:lnSpc>
                <a:spcPct val="110000"/>
              </a:lnSpc>
              <a:spcBef>
                <a:spcPts val="600"/>
              </a:spcBef>
              <a:spcAft>
                <a:spcPts val="0"/>
              </a:spcAft>
              <a:buSzPts val="1800"/>
              <a:buNone/>
            </a:pPr>
            <a:r>
              <a:rPr lang="tr-TR"/>
              <a:t>For example:</a:t>
            </a:r>
            <a:endParaRPr/>
          </a:p>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r>
              <a:rPr lang="tr-TR"/>
              <a:t>FOR every day of the week</a:t>
            </a:r>
            <a:endParaRPr/>
          </a:p>
          <a:p>
            <a:pPr marL="0" lvl="0" indent="0" algn="l" rtl="0">
              <a:lnSpc>
                <a:spcPct val="110000"/>
              </a:lnSpc>
              <a:spcBef>
                <a:spcPts val="600"/>
              </a:spcBef>
              <a:spcAft>
                <a:spcPts val="0"/>
              </a:spcAft>
              <a:buSzPts val="1800"/>
              <a:buNone/>
            </a:pPr>
            <a:r>
              <a:rPr lang="tr-TR"/>
              <a:t>	Count;</a:t>
            </a:r>
            <a:endParaRPr/>
          </a:p>
          <a:p>
            <a:pPr marL="0" lvl="0" indent="0" algn="l" rtl="0">
              <a:lnSpc>
                <a:spcPct val="110000"/>
              </a:lnSpc>
              <a:spcBef>
                <a:spcPts val="600"/>
              </a:spcBef>
              <a:spcAft>
                <a:spcPts val="0"/>
              </a:spcAft>
              <a:buSzPts val="1800"/>
              <a:buNone/>
            </a:pPr>
            <a:r>
              <a:rPr lang="tr-TR"/>
              <a:t>ENDFOR</a:t>
            </a:r>
            <a:endParaRPr/>
          </a:p>
        </p:txBody>
      </p:sp>
      <p:sp>
        <p:nvSpPr>
          <p:cNvPr id="738" name="Google Shape;738;p48"/>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49"/>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FOR structure</a:t>
            </a:r>
            <a:endParaRPr>
              <a:solidFill>
                <a:srgbClr val="741B47"/>
              </a:solidFill>
            </a:endParaRPr>
          </a:p>
        </p:txBody>
      </p:sp>
      <p:sp>
        <p:nvSpPr>
          <p:cNvPr id="744" name="Google Shape;744;p49"/>
          <p:cNvSpPr txBox="1">
            <a:spLocks noGrp="1"/>
          </p:cNvSpPr>
          <p:nvPr>
            <p:ph type="body" idx="1"/>
          </p:nvPr>
        </p:nvSpPr>
        <p:spPr>
          <a:xfrm>
            <a:off x="492750" y="1071975"/>
            <a:ext cx="5089200" cy="2418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For loop runs for each element inside a group. For example:</a:t>
            </a:r>
            <a:endParaRPr/>
          </a:p>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r>
              <a:rPr lang="tr-TR"/>
              <a:t>For every 25 minutes of study</a:t>
            </a:r>
            <a:endParaRPr/>
          </a:p>
          <a:p>
            <a:pPr marL="0" lvl="0" indent="0" algn="l" rtl="0">
              <a:lnSpc>
                <a:spcPct val="110000"/>
              </a:lnSpc>
              <a:spcBef>
                <a:spcPts val="600"/>
              </a:spcBef>
              <a:spcAft>
                <a:spcPts val="0"/>
              </a:spcAft>
              <a:buSzPts val="1800"/>
              <a:buNone/>
            </a:pPr>
            <a:r>
              <a:rPr lang="tr-TR"/>
              <a:t>	Earn one Pomodoro;</a:t>
            </a:r>
            <a:endParaRPr/>
          </a:p>
          <a:p>
            <a:pPr marL="0" lvl="0" indent="0" algn="l" rtl="0">
              <a:lnSpc>
                <a:spcPct val="110000"/>
              </a:lnSpc>
              <a:spcBef>
                <a:spcPts val="600"/>
              </a:spcBef>
              <a:spcAft>
                <a:spcPts val="0"/>
              </a:spcAft>
              <a:buSzPts val="1800"/>
              <a:buNone/>
            </a:pPr>
            <a:r>
              <a:rPr lang="tr-TR"/>
              <a:t>endfor</a:t>
            </a:r>
            <a:endParaRPr/>
          </a:p>
        </p:txBody>
      </p:sp>
      <p:sp>
        <p:nvSpPr>
          <p:cNvPr id="745" name="Google Shape;745;p49"/>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48</a:t>
            </a:fld>
            <a:endParaRPr/>
          </a:p>
        </p:txBody>
      </p:sp>
      <p:sp>
        <p:nvSpPr>
          <p:cNvPr id="746" name="Google Shape;746;p49"/>
          <p:cNvSpPr txBox="1"/>
          <p:nvPr/>
        </p:nvSpPr>
        <p:spPr>
          <a:xfrm>
            <a:off x="5573750" y="2648600"/>
            <a:ext cx="3056700" cy="586800"/>
          </a:xfrm>
          <a:prstGeom prst="rect">
            <a:avLst/>
          </a:prstGeom>
          <a:noFill/>
          <a:ln>
            <a:noFill/>
          </a:ln>
        </p:spPr>
        <p:txBody>
          <a:bodyPr spcFirstLastPara="1" wrap="square" lIns="91425" tIns="91425" rIns="91425" bIns="91425" anchor="t" anchorCtr="0">
            <a:noAutofit/>
          </a:bodyPr>
          <a:lstStyle/>
          <a:p>
            <a:pPr marL="0" marR="0" lvl="0" indent="0" algn="l" rtl="0">
              <a:lnSpc>
                <a:spcPct val="110000"/>
              </a:lnSpc>
              <a:spcBef>
                <a:spcPts val="600"/>
              </a:spcBef>
              <a:spcAft>
                <a:spcPts val="0"/>
              </a:spcAft>
              <a:buClr>
                <a:srgbClr val="000000"/>
              </a:buClr>
              <a:buSzPts val="2000"/>
              <a:buFont typeface="Arial"/>
              <a:buNone/>
            </a:pPr>
            <a:r>
              <a:rPr lang="tr-TR" sz="2000" b="1" i="0" u="none" strike="noStrike" cap="none">
                <a:solidFill>
                  <a:srgbClr val="FF9900"/>
                </a:solidFill>
                <a:latin typeface="Barlow"/>
                <a:ea typeface="Barlow"/>
                <a:cs typeface="Barlow"/>
                <a:sym typeface="Barlow"/>
              </a:rPr>
              <a:t>Pomodoro = Pomodoro +1</a:t>
            </a:r>
            <a:endParaRPr sz="1400" b="1" i="0" u="none" strike="noStrike" cap="none">
              <a:solidFill>
                <a:srgbClr val="FF9900"/>
              </a:solidFill>
              <a:latin typeface="Barlow"/>
              <a:ea typeface="Barlow"/>
              <a:cs typeface="Barlow"/>
              <a:sym typeface="Barlow"/>
            </a:endParaRPr>
          </a:p>
        </p:txBody>
      </p:sp>
      <p:sp>
        <p:nvSpPr>
          <p:cNvPr id="747" name="Google Shape;747;p49"/>
          <p:cNvSpPr/>
          <p:nvPr/>
        </p:nvSpPr>
        <p:spPr>
          <a:xfrm rot="10800000">
            <a:off x="6250551" y="2273000"/>
            <a:ext cx="1703100" cy="4890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49"/>
          <p:cNvSpPr/>
          <p:nvPr/>
        </p:nvSpPr>
        <p:spPr>
          <a:xfrm>
            <a:off x="3870650" y="2811050"/>
            <a:ext cx="1703100" cy="261900"/>
          </a:xfrm>
          <a:prstGeom prst="rightArrow">
            <a:avLst>
              <a:gd name="adj1" fmla="val 50000"/>
              <a:gd name="adj2" fmla="val 50000"/>
            </a:avLst>
          </a:prstGeom>
          <a:solidFill>
            <a:srgbClr val="4A86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50"/>
          <p:cNvSpPr txBox="1">
            <a:spLocks noGrp="1"/>
          </p:cNvSpPr>
          <p:nvPr>
            <p:ph type="title"/>
          </p:nvPr>
        </p:nvSpPr>
        <p:spPr>
          <a:xfrm>
            <a:off x="457200" y="192650"/>
            <a:ext cx="7649400" cy="735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Let’s wash the dishes</a:t>
            </a:r>
            <a:endParaRPr>
              <a:solidFill>
                <a:srgbClr val="741B47"/>
              </a:solidFill>
            </a:endParaRPr>
          </a:p>
        </p:txBody>
      </p:sp>
      <p:sp>
        <p:nvSpPr>
          <p:cNvPr id="754" name="Google Shape;754;p50"/>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49</a:t>
            </a:fld>
            <a:endParaRPr/>
          </a:p>
        </p:txBody>
      </p:sp>
      <p:sp>
        <p:nvSpPr>
          <p:cNvPr id="755" name="Google Shape;755;p50"/>
          <p:cNvSpPr txBox="1">
            <a:spLocks noGrp="1"/>
          </p:cNvSpPr>
          <p:nvPr>
            <p:ph type="body" idx="1"/>
          </p:nvPr>
        </p:nvSpPr>
        <p:spPr>
          <a:xfrm>
            <a:off x="501500" y="986850"/>
            <a:ext cx="8281800" cy="5148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Let’s wash the dishes. Think that we have all the tools etc.</a:t>
            </a:r>
            <a:endParaRPr/>
          </a:p>
        </p:txBody>
      </p:sp>
      <p:pic>
        <p:nvPicPr>
          <p:cNvPr id="756" name="Google Shape;756;p50"/>
          <p:cNvPicPr preferRelativeResize="0"/>
          <p:nvPr/>
        </p:nvPicPr>
        <p:blipFill rotWithShape="1">
          <a:blip r:embed="rId3">
            <a:alphaModFix/>
          </a:blip>
          <a:srcRect/>
          <a:stretch/>
        </p:blipFill>
        <p:spPr>
          <a:xfrm>
            <a:off x="2716925" y="1697525"/>
            <a:ext cx="3265355" cy="3337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t>Review</a:t>
            </a:r>
            <a:endParaRPr/>
          </a:p>
        </p:txBody>
      </p:sp>
      <p:sp>
        <p:nvSpPr>
          <p:cNvPr id="391" name="Google Shape;391;p5"/>
          <p:cNvSpPr txBox="1">
            <a:spLocks noGrp="1"/>
          </p:cNvSpPr>
          <p:nvPr>
            <p:ph type="body" idx="1"/>
          </p:nvPr>
        </p:nvSpPr>
        <p:spPr>
          <a:xfrm>
            <a:off x="457200" y="960863"/>
            <a:ext cx="6605700" cy="36033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sz="3600" b="1">
                <a:solidFill>
                  <a:srgbClr val="741B47"/>
                </a:solidFill>
                <a:latin typeface="Raleway"/>
                <a:ea typeface="Raleway"/>
                <a:cs typeface="Raleway"/>
                <a:sym typeface="Raleway"/>
              </a:rPr>
              <a:t>Algorithm</a:t>
            </a:r>
            <a:endParaRPr sz="3600" b="1">
              <a:solidFill>
                <a:srgbClr val="741B47"/>
              </a:solidFill>
              <a:latin typeface="Raleway"/>
              <a:ea typeface="Raleway"/>
              <a:cs typeface="Raleway"/>
              <a:sym typeface="Raleway"/>
            </a:endParaRPr>
          </a:p>
          <a:p>
            <a:pPr marL="457200" lvl="0" indent="-457200" algn="l" rtl="0">
              <a:lnSpc>
                <a:spcPct val="110000"/>
              </a:lnSpc>
              <a:spcBef>
                <a:spcPts val="600"/>
              </a:spcBef>
              <a:spcAft>
                <a:spcPts val="0"/>
              </a:spcAft>
              <a:buClr>
                <a:srgbClr val="741B47"/>
              </a:buClr>
              <a:buSzPts val="3600"/>
              <a:buFont typeface="Raleway"/>
              <a:buChar char="▶"/>
            </a:pPr>
            <a:r>
              <a:rPr lang="tr-TR" sz="3600">
                <a:latin typeface="Raleway"/>
                <a:ea typeface="Raleway"/>
                <a:cs typeface="Raleway"/>
                <a:sym typeface="Raleway"/>
              </a:rPr>
              <a:t>Step by step</a:t>
            </a:r>
            <a:endParaRPr sz="3600">
              <a:latin typeface="Raleway"/>
              <a:ea typeface="Raleway"/>
              <a:cs typeface="Raleway"/>
              <a:sym typeface="Raleway"/>
            </a:endParaRPr>
          </a:p>
          <a:p>
            <a:pPr marL="457200" lvl="0" indent="-457200" algn="l" rtl="0">
              <a:lnSpc>
                <a:spcPct val="110000"/>
              </a:lnSpc>
              <a:spcBef>
                <a:spcPts val="600"/>
              </a:spcBef>
              <a:spcAft>
                <a:spcPts val="0"/>
              </a:spcAft>
              <a:buClr>
                <a:srgbClr val="741B47"/>
              </a:buClr>
              <a:buSzPts val="3600"/>
              <a:buFont typeface="Raleway"/>
              <a:buChar char="▶"/>
            </a:pPr>
            <a:r>
              <a:rPr lang="tr-TR" sz="3600">
                <a:latin typeface="Raleway"/>
                <a:ea typeface="Raleway"/>
                <a:cs typeface="Raleway"/>
                <a:sym typeface="Raleway"/>
              </a:rPr>
              <a:t>Clearly defined</a:t>
            </a:r>
            <a:endParaRPr sz="3600">
              <a:latin typeface="Raleway"/>
              <a:ea typeface="Raleway"/>
              <a:cs typeface="Raleway"/>
              <a:sym typeface="Raleway"/>
            </a:endParaRPr>
          </a:p>
          <a:p>
            <a:pPr marL="457200" lvl="0" indent="-457200" algn="l" rtl="0">
              <a:lnSpc>
                <a:spcPct val="110000"/>
              </a:lnSpc>
              <a:spcBef>
                <a:spcPts val="600"/>
              </a:spcBef>
              <a:spcAft>
                <a:spcPts val="0"/>
              </a:spcAft>
              <a:buClr>
                <a:srgbClr val="741B47"/>
              </a:buClr>
              <a:buSzPts val="3600"/>
              <a:buFont typeface="Raleway"/>
              <a:buChar char="▶"/>
            </a:pPr>
            <a:r>
              <a:rPr lang="tr-TR" sz="3600">
                <a:latin typeface="Raleway"/>
                <a:ea typeface="Raleway"/>
                <a:cs typeface="Raleway"/>
                <a:sym typeface="Raleway"/>
              </a:rPr>
              <a:t>One simple job at a time</a:t>
            </a:r>
            <a:endParaRPr sz="3600">
              <a:latin typeface="Raleway"/>
              <a:ea typeface="Raleway"/>
              <a:cs typeface="Raleway"/>
              <a:sym typeface="Raleway"/>
            </a:endParaRPr>
          </a:p>
          <a:p>
            <a:pPr marL="457200" lvl="0" indent="-457200" algn="l" rtl="0">
              <a:lnSpc>
                <a:spcPct val="110000"/>
              </a:lnSpc>
              <a:spcBef>
                <a:spcPts val="600"/>
              </a:spcBef>
              <a:spcAft>
                <a:spcPts val="0"/>
              </a:spcAft>
              <a:buClr>
                <a:srgbClr val="741B47"/>
              </a:buClr>
              <a:buSzPts val="3600"/>
              <a:buFont typeface="Raleway"/>
              <a:buChar char="▶"/>
            </a:pPr>
            <a:r>
              <a:rPr lang="tr-TR" sz="3600">
                <a:latin typeface="Raleway"/>
                <a:ea typeface="Raleway"/>
                <a:cs typeface="Raleway"/>
                <a:sym typeface="Raleway"/>
              </a:rPr>
              <a:t>Instruct computer what to do</a:t>
            </a:r>
            <a:endParaRPr sz="3600">
              <a:latin typeface="Raleway"/>
              <a:ea typeface="Raleway"/>
              <a:cs typeface="Raleway"/>
              <a:sym typeface="Raleway"/>
            </a:endParaRPr>
          </a:p>
        </p:txBody>
      </p:sp>
      <p:sp>
        <p:nvSpPr>
          <p:cNvPr id="392" name="Google Shape;392;p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a:t>
            </a:fld>
            <a:endParaRPr/>
          </a:p>
        </p:txBody>
      </p:sp>
      <p:pic>
        <p:nvPicPr>
          <p:cNvPr id="393" name="Google Shape;393;p5"/>
          <p:cNvPicPr preferRelativeResize="0"/>
          <p:nvPr/>
        </p:nvPicPr>
        <p:blipFill rotWithShape="1">
          <a:blip r:embed="rId3">
            <a:alphaModFix/>
          </a:blip>
          <a:srcRect/>
          <a:stretch/>
        </p:blipFill>
        <p:spPr>
          <a:xfrm>
            <a:off x="5448450" y="723000"/>
            <a:ext cx="3463776" cy="19815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51"/>
          <p:cNvSpPr txBox="1">
            <a:spLocks noGrp="1"/>
          </p:cNvSpPr>
          <p:nvPr>
            <p:ph type="title"/>
          </p:nvPr>
        </p:nvSpPr>
        <p:spPr>
          <a:xfrm>
            <a:off x="501499" y="207148"/>
            <a:ext cx="6769633"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Let’s wash the dishes</a:t>
            </a:r>
            <a:endParaRPr>
              <a:solidFill>
                <a:srgbClr val="741B47"/>
              </a:solidFill>
            </a:endParaRPr>
          </a:p>
        </p:txBody>
      </p:sp>
      <p:sp>
        <p:nvSpPr>
          <p:cNvPr id="762" name="Google Shape;762;p51"/>
          <p:cNvSpPr txBox="1">
            <a:spLocks noGrp="1"/>
          </p:cNvSpPr>
          <p:nvPr>
            <p:ph type="body" idx="1"/>
          </p:nvPr>
        </p:nvSpPr>
        <p:spPr>
          <a:xfrm>
            <a:off x="501500" y="1508650"/>
            <a:ext cx="6605700" cy="3260100"/>
          </a:xfrm>
          <a:prstGeom prst="rect">
            <a:avLst/>
          </a:prstGeom>
          <a:noFill/>
          <a:ln>
            <a:noFill/>
          </a:ln>
        </p:spPr>
        <p:txBody>
          <a:bodyPr spcFirstLastPara="1" wrap="square" lIns="0" tIns="0" rIns="0" bIns="0" anchor="t" anchorCtr="0">
            <a:noAutofit/>
          </a:bodyPr>
          <a:lstStyle/>
          <a:p>
            <a:pPr marL="0" lvl="0" indent="457200" algn="l" rtl="0">
              <a:lnSpc>
                <a:spcPct val="110000"/>
              </a:lnSpc>
              <a:spcBef>
                <a:spcPts val="600"/>
              </a:spcBef>
              <a:spcAft>
                <a:spcPts val="0"/>
              </a:spcAft>
              <a:buSzPts val="1800"/>
              <a:buNone/>
            </a:pPr>
            <a:r>
              <a:rPr lang="tr-TR" sz="1250">
                <a:solidFill>
                  <a:srgbClr val="1D1C1D"/>
                </a:solidFill>
                <a:highlight>
                  <a:srgbClr val="FFFFFF"/>
                </a:highlight>
                <a:latin typeface="Arial"/>
                <a:ea typeface="Arial"/>
                <a:cs typeface="Arial"/>
                <a:sym typeface="Arial"/>
              </a:rPr>
              <a:t>gather the dirty dishes</a:t>
            </a:r>
            <a:endParaRPr sz="1250">
              <a:solidFill>
                <a:srgbClr val="1D1C1D"/>
              </a:solidFill>
              <a:highlight>
                <a:srgbClr val="FFFFFF"/>
              </a:highlight>
              <a:latin typeface="Arial"/>
              <a:ea typeface="Arial"/>
              <a:cs typeface="Arial"/>
              <a:sym typeface="Arial"/>
            </a:endParaRPr>
          </a:p>
          <a:p>
            <a:pPr marL="0" lvl="0" indent="0" algn="l" rtl="0">
              <a:lnSpc>
                <a:spcPct val="110000"/>
              </a:lnSpc>
              <a:spcBef>
                <a:spcPts val="600"/>
              </a:spcBef>
              <a:spcAft>
                <a:spcPts val="0"/>
              </a:spcAft>
              <a:buSzPts val="1800"/>
              <a:buNone/>
            </a:pPr>
            <a:r>
              <a:rPr lang="tr-TR" sz="1250">
                <a:solidFill>
                  <a:srgbClr val="1D1C1D"/>
                </a:solidFill>
                <a:highlight>
                  <a:srgbClr val="FFFFFF"/>
                </a:highlight>
                <a:latin typeface="Arial"/>
                <a:ea typeface="Arial"/>
                <a:cs typeface="Arial"/>
                <a:sym typeface="Arial"/>
              </a:rPr>
              <a:t>	if you have a dishwasher around you</a:t>
            </a:r>
            <a:endParaRPr sz="1250">
              <a:solidFill>
                <a:srgbClr val="1D1C1D"/>
              </a:solidFill>
              <a:highlight>
                <a:srgbClr val="FFFFFF"/>
              </a:highlight>
              <a:latin typeface="Arial"/>
              <a:ea typeface="Arial"/>
              <a:cs typeface="Arial"/>
              <a:sym typeface="Arial"/>
            </a:endParaRPr>
          </a:p>
          <a:p>
            <a:pPr marL="0" lvl="0" indent="0" algn="l" rtl="0">
              <a:lnSpc>
                <a:spcPct val="110000"/>
              </a:lnSpc>
              <a:spcBef>
                <a:spcPts val="600"/>
              </a:spcBef>
              <a:spcAft>
                <a:spcPts val="0"/>
              </a:spcAft>
              <a:buSzPts val="1800"/>
              <a:buNone/>
            </a:pPr>
            <a:r>
              <a:rPr lang="tr-TR" sz="1250">
                <a:solidFill>
                  <a:srgbClr val="1D1C1D"/>
                </a:solidFill>
                <a:highlight>
                  <a:srgbClr val="FFFFFF"/>
                </a:highlight>
                <a:latin typeface="Arial"/>
                <a:ea typeface="Arial"/>
                <a:cs typeface="Arial"/>
                <a:sym typeface="Arial"/>
              </a:rPr>
              <a:t>		put the dirty dishes inside the dishwasher</a:t>
            </a:r>
            <a:endParaRPr sz="1250">
              <a:solidFill>
                <a:srgbClr val="1D1C1D"/>
              </a:solidFill>
              <a:highlight>
                <a:srgbClr val="FFFFFF"/>
              </a:highlight>
              <a:latin typeface="Arial"/>
              <a:ea typeface="Arial"/>
              <a:cs typeface="Arial"/>
              <a:sym typeface="Arial"/>
            </a:endParaRPr>
          </a:p>
          <a:p>
            <a:pPr marL="0" lvl="0" indent="0" algn="l" rtl="0">
              <a:lnSpc>
                <a:spcPct val="110000"/>
              </a:lnSpc>
              <a:spcBef>
                <a:spcPts val="600"/>
              </a:spcBef>
              <a:spcAft>
                <a:spcPts val="0"/>
              </a:spcAft>
              <a:buSzPts val="1800"/>
              <a:buNone/>
            </a:pPr>
            <a:r>
              <a:rPr lang="tr-TR" sz="1250">
                <a:solidFill>
                  <a:srgbClr val="1D1C1D"/>
                </a:solidFill>
                <a:highlight>
                  <a:srgbClr val="FFFFFF"/>
                </a:highlight>
                <a:latin typeface="Arial"/>
                <a:ea typeface="Arial"/>
                <a:cs typeface="Arial"/>
                <a:sym typeface="Arial"/>
              </a:rPr>
              <a:t>		set the settings of the dishwasher</a:t>
            </a:r>
            <a:endParaRPr sz="1250">
              <a:solidFill>
                <a:srgbClr val="1D1C1D"/>
              </a:solidFill>
              <a:highlight>
                <a:srgbClr val="FFFFFF"/>
              </a:highlight>
              <a:latin typeface="Arial"/>
              <a:ea typeface="Arial"/>
              <a:cs typeface="Arial"/>
              <a:sym typeface="Arial"/>
            </a:endParaRPr>
          </a:p>
          <a:p>
            <a:pPr marL="0" lvl="0" indent="0" algn="l" rtl="0">
              <a:lnSpc>
                <a:spcPct val="110000"/>
              </a:lnSpc>
              <a:spcBef>
                <a:spcPts val="600"/>
              </a:spcBef>
              <a:spcAft>
                <a:spcPts val="0"/>
              </a:spcAft>
              <a:buSzPts val="1800"/>
              <a:buNone/>
            </a:pPr>
            <a:r>
              <a:rPr lang="tr-TR" sz="1250">
                <a:solidFill>
                  <a:srgbClr val="1D1C1D"/>
                </a:solidFill>
                <a:highlight>
                  <a:srgbClr val="FFFFFF"/>
                </a:highlight>
                <a:latin typeface="Arial"/>
                <a:ea typeface="Arial"/>
                <a:cs typeface="Arial"/>
                <a:sym typeface="Arial"/>
              </a:rPr>
              <a:t>		while the time set is not over</a:t>
            </a:r>
            <a:endParaRPr sz="1250">
              <a:solidFill>
                <a:srgbClr val="1D1C1D"/>
              </a:solidFill>
              <a:highlight>
                <a:srgbClr val="FFFFFF"/>
              </a:highlight>
              <a:latin typeface="Arial"/>
              <a:ea typeface="Arial"/>
              <a:cs typeface="Arial"/>
              <a:sym typeface="Arial"/>
            </a:endParaRPr>
          </a:p>
          <a:p>
            <a:pPr marL="0" lvl="0" indent="0" algn="l" rtl="0">
              <a:lnSpc>
                <a:spcPct val="110000"/>
              </a:lnSpc>
              <a:spcBef>
                <a:spcPts val="600"/>
              </a:spcBef>
              <a:spcAft>
                <a:spcPts val="0"/>
              </a:spcAft>
              <a:buSzPts val="1800"/>
              <a:buNone/>
            </a:pPr>
            <a:r>
              <a:rPr lang="tr-TR" sz="1250">
                <a:solidFill>
                  <a:srgbClr val="1D1C1D"/>
                </a:solidFill>
                <a:highlight>
                  <a:srgbClr val="FFFFFF"/>
                </a:highlight>
                <a:latin typeface="Arial"/>
                <a:ea typeface="Arial"/>
                <a:cs typeface="Arial"/>
                <a:sym typeface="Arial"/>
              </a:rPr>
              <a:t>			wait </a:t>
            </a:r>
            <a:endParaRPr sz="1250">
              <a:solidFill>
                <a:srgbClr val="1D1C1D"/>
              </a:solidFill>
              <a:highlight>
                <a:srgbClr val="FFFFFF"/>
              </a:highlight>
              <a:latin typeface="Arial"/>
              <a:ea typeface="Arial"/>
              <a:cs typeface="Arial"/>
              <a:sym typeface="Arial"/>
            </a:endParaRPr>
          </a:p>
          <a:p>
            <a:pPr marL="0" lvl="0" indent="0" algn="l" rtl="0">
              <a:lnSpc>
                <a:spcPct val="110000"/>
              </a:lnSpc>
              <a:spcBef>
                <a:spcPts val="600"/>
              </a:spcBef>
              <a:spcAft>
                <a:spcPts val="0"/>
              </a:spcAft>
              <a:buSzPts val="1800"/>
              <a:buNone/>
            </a:pPr>
            <a:r>
              <a:rPr lang="tr-TR" sz="1250">
                <a:solidFill>
                  <a:srgbClr val="1D1C1D"/>
                </a:solidFill>
                <a:highlight>
                  <a:srgbClr val="FFFFFF"/>
                </a:highlight>
                <a:latin typeface="Arial"/>
                <a:ea typeface="Arial"/>
                <a:cs typeface="Arial"/>
                <a:sym typeface="Arial"/>
              </a:rPr>
              <a:t>	else</a:t>
            </a:r>
            <a:endParaRPr sz="1250">
              <a:solidFill>
                <a:srgbClr val="1D1C1D"/>
              </a:solidFill>
              <a:highlight>
                <a:srgbClr val="FFFFFF"/>
              </a:highlight>
              <a:latin typeface="Arial"/>
              <a:ea typeface="Arial"/>
              <a:cs typeface="Arial"/>
              <a:sym typeface="Arial"/>
            </a:endParaRPr>
          </a:p>
          <a:p>
            <a:pPr marL="0" lvl="0" indent="0" algn="l" rtl="0">
              <a:lnSpc>
                <a:spcPct val="110000"/>
              </a:lnSpc>
              <a:spcBef>
                <a:spcPts val="600"/>
              </a:spcBef>
              <a:spcAft>
                <a:spcPts val="0"/>
              </a:spcAft>
              <a:buSzPts val="1800"/>
              <a:buNone/>
            </a:pPr>
            <a:r>
              <a:rPr lang="tr-TR" sz="1250">
                <a:solidFill>
                  <a:srgbClr val="1D1C1D"/>
                </a:solidFill>
                <a:highlight>
                  <a:srgbClr val="FFFFFF"/>
                </a:highlight>
                <a:latin typeface="Arial"/>
                <a:ea typeface="Arial"/>
                <a:cs typeface="Arial"/>
                <a:sym typeface="Arial"/>
              </a:rPr>
              <a:t>		while dishes are not clean</a:t>
            </a:r>
            <a:endParaRPr sz="1250">
              <a:solidFill>
                <a:srgbClr val="1D1C1D"/>
              </a:solidFill>
              <a:highlight>
                <a:srgbClr val="FFFFFF"/>
              </a:highlight>
              <a:latin typeface="Arial"/>
              <a:ea typeface="Arial"/>
              <a:cs typeface="Arial"/>
              <a:sym typeface="Arial"/>
            </a:endParaRPr>
          </a:p>
          <a:p>
            <a:pPr marL="0" lvl="0" indent="0" algn="l" rtl="0">
              <a:lnSpc>
                <a:spcPct val="110000"/>
              </a:lnSpc>
              <a:spcBef>
                <a:spcPts val="600"/>
              </a:spcBef>
              <a:spcAft>
                <a:spcPts val="0"/>
              </a:spcAft>
              <a:buSzPts val="1800"/>
              <a:buNone/>
            </a:pPr>
            <a:r>
              <a:rPr lang="tr-TR" sz="1250">
                <a:solidFill>
                  <a:srgbClr val="1D1C1D"/>
                </a:solidFill>
                <a:highlight>
                  <a:srgbClr val="FFFFFF"/>
                </a:highlight>
                <a:latin typeface="Arial"/>
                <a:ea typeface="Arial"/>
                <a:cs typeface="Arial"/>
                <a:sym typeface="Arial"/>
              </a:rPr>
              <a:t>			take one of the dishes</a:t>
            </a:r>
            <a:endParaRPr sz="1250">
              <a:solidFill>
                <a:srgbClr val="1D1C1D"/>
              </a:solidFill>
              <a:highlight>
                <a:srgbClr val="FFFFFF"/>
              </a:highlight>
              <a:latin typeface="Arial"/>
              <a:ea typeface="Arial"/>
              <a:cs typeface="Arial"/>
              <a:sym typeface="Arial"/>
            </a:endParaRPr>
          </a:p>
          <a:p>
            <a:pPr marL="0" lvl="0" indent="0" algn="l" rtl="0">
              <a:lnSpc>
                <a:spcPct val="110000"/>
              </a:lnSpc>
              <a:spcBef>
                <a:spcPts val="600"/>
              </a:spcBef>
              <a:spcAft>
                <a:spcPts val="0"/>
              </a:spcAft>
              <a:buSzPts val="1800"/>
              <a:buNone/>
            </a:pPr>
            <a:r>
              <a:rPr lang="tr-TR" sz="1250">
                <a:solidFill>
                  <a:srgbClr val="1D1C1D"/>
                </a:solidFill>
                <a:highlight>
                  <a:srgbClr val="FFFFFF"/>
                </a:highlight>
                <a:latin typeface="Arial"/>
                <a:ea typeface="Arial"/>
                <a:cs typeface="Arial"/>
                <a:sym typeface="Arial"/>
              </a:rPr>
              <a:t>			wash it with your hand</a:t>
            </a:r>
            <a:endParaRPr sz="1250">
              <a:solidFill>
                <a:srgbClr val="1D1C1D"/>
              </a:solidFill>
              <a:highlight>
                <a:srgbClr val="FFFFFF"/>
              </a:highlight>
              <a:latin typeface="Arial"/>
              <a:ea typeface="Arial"/>
              <a:cs typeface="Arial"/>
              <a:sym typeface="Arial"/>
            </a:endParaRPr>
          </a:p>
          <a:p>
            <a:pPr marL="0" lvl="0" indent="0" algn="l" rtl="0">
              <a:lnSpc>
                <a:spcPct val="110000"/>
              </a:lnSpc>
              <a:spcBef>
                <a:spcPts val="600"/>
              </a:spcBef>
              <a:spcAft>
                <a:spcPts val="0"/>
              </a:spcAft>
              <a:buSzPts val="1800"/>
              <a:buNone/>
            </a:pPr>
            <a:r>
              <a:rPr lang="tr-TR" sz="1250">
                <a:solidFill>
                  <a:srgbClr val="1D1C1D"/>
                </a:solidFill>
                <a:highlight>
                  <a:srgbClr val="FFFFFF"/>
                </a:highlight>
                <a:latin typeface="Arial"/>
                <a:ea typeface="Arial"/>
                <a:cs typeface="Arial"/>
                <a:sym typeface="Arial"/>
              </a:rPr>
              <a:t>			dry it and put it aside</a:t>
            </a:r>
            <a:endParaRPr sz="2100">
              <a:highlight>
                <a:srgbClr val="FFFFFF"/>
              </a:highlight>
            </a:endParaRPr>
          </a:p>
        </p:txBody>
      </p:sp>
      <p:sp>
        <p:nvSpPr>
          <p:cNvPr id="763" name="Google Shape;763;p51"/>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50</a:t>
            </a:fld>
            <a:endParaRPr/>
          </a:p>
        </p:txBody>
      </p:sp>
      <p:pic>
        <p:nvPicPr>
          <p:cNvPr id="764" name="Google Shape;764;p51"/>
          <p:cNvPicPr preferRelativeResize="0"/>
          <p:nvPr/>
        </p:nvPicPr>
        <p:blipFill rotWithShape="1">
          <a:blip r:embed="rId3">
            <a:alphaModFix/>
          </a:blip>
          <a:srcRect/>
          <a:stretch/>
        </p:blipFill>
        <p:spPr>
          <a:xfrm>
            <a:off x="5587350" y="1912524"/>
            <a:ext cx="2129225" cy="21759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52"/>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WHILE Structure</a:t>
            </a:r>
            <a:endParaRPr>
              <a:solidFill>
                <a:srgbClr val="741B47"/>
              </a:solidFill>
            </a:endParaRPr>
          </a:p>
        </p:txBody>
      </p:sp>
      <p:sp>
        <p:nvSpPr>
          <p:cNvPr id="770" name="Google Shape;770;p52"/>
          <p:cNvSpPr txBox="1">
            <a:spLocks noGrp="1"/>
          </p:cNvSpPr>
          <p:nvPr>
            <p:ph type="body" idx="1"/>
          </p:nvPr>
        </p:nvSpPr>
        <p:spPr>
          <a:xfrm>
            <a:off x="574212" y="770099"/>
            <a:ext cx="6873190" cy="3890035"/>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tr-TR"/>
              <a:t>While is similar to the for loop, differently it runs the loop until the condition provided is </a:t>
            </a:r>
            <a:r>
              <a:rPr lang="tr-TR">
                <a:solidFill>
                  <a:srgbClr val="FF0000"/>
                </a:solidFill>
              </a:rPr>
              <a:t>unsatisfied</a:t>
            </a:r>
            <a:r>
              <a:rPr lang="tr-TR"/>
              <a:t>. </a:t>
            </a:r>
            <a:endParaRPr/>
          </a:p>
          <a:p>
            <a:pPr marL="0" lvl="0" indent="0" algn="l" rtl="0">
              <a:lnSpc>
                <a:spcPct val="110000"/>
              </a:lnSpc>
              <a:spcBef>
                <a:spcPts val="600"/>
              </a:spcBef>
              <a:spcAft>
                <a:spcPts val="0"/>
              </a:spcAft>
              <a:buSzPts val="1800"/>
              <a:buNone/>
            </a:pPr>
            <a:r>
              <a:rPr lang="tr-TR"/>
              <a:t>Example:</a:t>
            </a:r>
            <a:endParaRPr/>
          </a:p>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r>
              <a:rPr lang="tr-TR"/>
              <a:t>Apples = 5</a:t>
            </a:r>
            <a:endParaRPr/>
          </a:p>
          <a:p>
            <a:pPr marL="0" lvl="0" indent="0" algn="l" rtl="0">
              <a:lnSpc>
                <a:spcPct val="110000"/>
              </a:lnSpc>
              <a:spcBef>
                <a:spcPts val="600"/>
              </a:spcBef>
              <a:spcAft>
                <a:spcPts val="0"/>
              </a:spcAft>
              <a:buSzPts val="1800"/>
              <a:buNone/>
            </a:pPr>
            <a:r>
              <a:rPr lang="tr-TR"/>
              <a:t>Oranges = 10</a:t>
            </a:r>
            <a:endParaRPr/>
          </a:p>
          <a:p>
            <a:pPr marL="0" lvl="0" indent="0" algn="l" rtl="0">
              <a:lnSpc>
                <a:spcPct val="110000"/>
              </a:lnSpc>
              <a:spcBef>
                <a:spcPts val="600"/>
              </a:spcBef>
              <a:spcAft>
                <a:spcPts val="0"/>
              </a:spcAft>
              <a:buSzPts val="1800"/>
              <a:buNone/>
            </a:pPr>
            <a:r>
              <a:rPr lang="tr-TR"/>
              <a:t>While apples &lt; oranges</a:t>
            </a:r>
            <a:endParaRPr/>
          </a:p>
          <a:p>
            <a:pPr marL="0" lvl="0" indent="0" algn="l" rtl="0">
              <a:lnSpc>
                <a:spcPct val="110000"/>
              </a:lnSpc>
              <a:spcBef>
                <a:spcPts val="600"/>
              </a:spcBef>
              <a:spcAft>
                <a:spcPts val="0"/>
              </a:spcAft>
              <a:buSzPts val="1800"/>
              <a:buNone/>
            </a:pPr>
            <a:r>
              <a:rPr lang="tr-TR"/>
              <a:t>	increase apples;</a:t>
            </a:r>
            <a:endParaRPr/>
          </a:p>
          <a:p>
            <a:pPr marL="0" lvl="0" indent="0" algn="l" rtl="0">
              <a:lnSpc>
                <a:spcPct val="110000"/>
              </a:lnSpc>
              <a:spcBef>
                <a:spcPts val="600"/>
              </a:spcBef>
              <a:spcAft>
                <a:spcPts val="0"/>
              </a:spcAft>
              <a:buSzPts val="1800"/>
              <a:buNone/>
            </a:pPr>
            <a:r>
              <a:rPr lang="tr-TR"/>
              <a:t>endwhile</a:t>
            </a:r>
            <a:endParaRPr/>
          </a:p>
          <a:p>
            <a:pPr marL="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endParaRPr/>
          </a:p>
        </p:txBody>
      </p:sp>
      <p:sp>
        <p:nvSpPr>
          <p:cNvPr id="771" name="Google Shape;771;p52"/>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tr-TR"/>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5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52</a:t>
            </a:fld>
            <a:endParaRPr/>
          </a:p>
        </p:txBody>
      </p:sp>
      <p:grpSp>
        <p:nvGrpSpPr>
          <p:cNvPr id="777" name="Google Shape;777;p53"/>
          <p:cNvGrpSpPr/>
          <p:nvPr/>
        </p:nvGrpSpPr>
        <p:grpSpPr>
          <a:xfrm>
            <a:off x="5410301" y="719490"/>
            <a:ext cx="3356124" cy="3829046"/>
            <a:chOff x="2602525" y="317054"/>
            <a:chExt cx="4174283" cy="4762495"/>
          </a:xfrm>
        </p:grpSpPr>
        <p:sp>
          <p:nvSpPr>
            <p:cNvPr id="778" name="Google Shape;778;p53"/>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9" name="Google Shape;779;p53"/>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0" name="Google Shape;780;p53"/>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1" name="Google Shape;781;p53"/>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2" name="Google Shape;782;p53"/>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3" name="Google Shape;783;p53"/>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4" name="Google Shape;784;p53"/>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5" name="Google Shape;785;p53"/>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6" name="Google Shape;786;p53"/>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7" name="Google Shape;787;p53"/>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8" name="Google Shape;788;p53"/>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9" name="Google Shape;789;p53"/>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0" name="Google Shape;790;p53"/>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1" name="Google Shape;791;p53"/>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2" name="Google Shape;792;p53"/>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3" name="Google Shape;793;p53"/>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4" name="Google Shape;794;p53"/>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5" name="Google Shape;795;p53"/>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6" name="Google Shape;796;p53"/>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7" name="Google Shape;797;p53"/>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8" name="Google Shape;798;p53"/>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9" name="Google Shape;799;p53"/>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0" name="Google Shape;800;p53"/>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1" name="Google Shape;801;p53"/>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2" name="Google Shape;802;p53"/>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3" name="Google Shape;803;p53"/>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4" name="Google Shape;804;p53"/>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5" name="Google Shape;805;p53"/>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6" name="Google Shape;806;p53"/>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7" name="Google Shape;807;p53"/>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8" name="Google Shape;808;p53"/>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9" name="Google Shape;809;p53"/>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0" name="Google Shape;810;p53"/>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1" name="Google Shape;811;p53"/>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p53"/>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53"/>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4" name="Google Shape;814;p53"/>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5" name="Google Shape;815;p53"/>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53"/>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53"/>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53"/>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53"/>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53"/>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53"/>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53"/>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53"/>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53"/>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53"/>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53"/>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53"/>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53"/>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53"/>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53"/>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53"/>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2" name="Google Shape;832;p53"/>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3" name="Google Shape;833;p53"/>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4" name="Google Shape;834;p53"/>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35" name="Google Shape;835;p53"/>
            <p:cNvGrpSpPr/>
            <p:nvPr/>
          </p:nvGrpSpPr>
          <p:grpSpPr>
            <a:xfrm>
              <a:off x="2941619" y="3895613"/>
              <a:ext cx="483621" cy="510995"/>
              <a:chOff x="4345944" y="4626313"/>
              <a:chExt cx="483621" cy="510995"/>
            </a:xfrm>
          </p:grpSpPr>
          <p:grpSp>
            <p:nvGrpSpPr>
              <p:cNvPr id="836" name="Google Shape;836;p53"/>
              <p:cNvGrpSpPr/>
              <p:nvPr/>
            </p:nvGrpSpPr>
            <p:grpSpPr>
              <a:xfrm>
                <a:off x="4345944" y="4852987"/>
                <a:ext cx="474200" cy="284321"/>
                <a:chOff x="4345944" y="4852987"/>
                <a:chExt cx="474200" cy="284321"/>
              </a:xfrm>
            </p:grpSpPr>
            <p:sp>
              <p:nvSpPr>
                <p:cNvPr id="837" name="Google Shape;837;p53"/>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8" name="Google Shape;838;p53"/>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9" name="Google Shape;839;p53"/>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40" name="Google Shape;840;p53"/>
                <p:cNvGrpSpPr/>
                <p:nvPr/>
              </p:nvGrpSpPr>
              <p:grpSpPr>
                <a:xfrm>
                  <a:off x="4457040" y="4985575"/>
                  <a:ext cx="133724" cy="77247"/>
                  <a:chOff x="4457040" y="4985575"/>
                  <a:chExt cx="133724" cy="77247"/>
                </a:xfrm>
              </p:grpSpPr>
              <p:sp>
                <p:nvSpPr>
                  <p:cNvPr id="841" name="Google Shape;841;p53"/>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2" name="Google Shape;842;p53"/>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43" name="Google Shape;843;p53"/>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4" name="Google Shape;844;p53"/>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5" name="Google Shape;845;p53"/>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6" name="Google Shape;846;p53"/>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7" name="Google Shape;847;p53"/>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8" name="Google Shape;848;p53"/>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9" name="Google Shape;849;p53"/>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0" name="Google Shape;850;p53"/>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1" name="Google Shape;851;p53"/>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2" name="Google Shape;852;p53"/>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3" name="Google Shape;853;p53"/>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4" name="Google Shape;854;p53"/>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 name="Google Shape;855;p53"/>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6" name="Google Shape;856;p53"/>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7" name="Google Shape;857;p53"/>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8" name="Google Shape;858;p53"/>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9" name="Google Shape;859;p53"/>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 name="Google Shape;860;p53"/>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1" name="Google Shape;861;p53"/>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2" name="Google Shape;862;p53"/>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3" name="Google Shape;863;p53"/>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4" name="Google Shape;864;p53"/>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5" name="Google Shape;865;p53"/>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6" name="Google Shape;866;p53"/>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7" name="Google Shape;867;p53"/>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8" name="Google Shape;868;p53"/>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9" name="Google Shape;869;p53"/>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0" name="Google Shape;870;p53"/>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1" name="Google Shape;871;p53"/>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2" name="Google Shape;872;p53"/>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3" name="Google Shape;873;p53"/>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4" name="Google Shape;874;p53"/>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5" name="Google Shape;875;p53"/>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6" name="Google Shape;876;p53"/>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7" name="Google Shape;877;p53"/>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8" name="Google Shape;878;p53"/>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9" name="Google Shape;879;p53"/>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0" name="Google Shape;880;p53"/>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1" name="Google Shape;881;p53"/>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2" name="Google Shape;882;p53"/>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3" name="Google Shape;883;p53"/>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4" name="Google Shape;884;p53"/>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5" name="Google Shape;885;p53"/>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6" name="Google Shape;886;p53"/>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7" name="Google Shape;887;p53"/>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8" name="Google Shape;888;p53"/>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9" name="Google Shape;889;p53"/>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0" name="Google Shape;890;p53"/>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1" name="Google Shape;891;p53"/>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2" name="Google Shape;892;p53"/>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3" name="Google Shape;893;p53"/>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4" name="Google Shape;894;p53"/>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5" name="Google Shape;895;p53"/>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6" name="Google Shape;896;p53"/>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7" name="Google Shape;897;p53"/>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8" name="Google Shape;898;p53"/>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9" name="Google Shape;899;p53"/>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0" name="Google Shape;900;p53"/>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1" name="Google Shape;901;p53"/>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2" name="Google Shape;902;p53"/>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3" name="Google Shape;903;p53"/>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4" name="Google Shape;904;p53"/>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5" name="Google Shape;905;p53"/>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6" name="Google Shape;906;p53"/>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07" name="Google Shape;907;p53"/>
              <p:cNvGrpSpPr/>
              <p:nvPr/>
            </p:nvGrpSpPr>
            <p:grpSpPr>
              <a:xfrm>
                <a:off x="4543079" y="4626313"/>
                <a:ext cx="286486" cy="386884"/>
                <a:chOff x="4543079" y="4626313"/>
                <a:chExt cx="286486" cy="386884"/>
              </a:xfrm>
            </p:grpSpPr>
            <p:grpSp>
              <p:nvGrpSpPr>
                <p:cNvPr id="908" name="Google Shape;908;p53"/>
                <p:cNvGrpSpPr/>
                <p:nvPr/>
              </p:nvGrpSpPr>
              <p:grpSpPr>
                <a:xfrm>
                  <a:off x="4543079" y="4626313"/>
                  <a:ext cx="286486" cy="386884"/>
                  <a:chOff x="4543079" y="4626313"/>
                  <a:chExt cx="286486" cy="386884"/>
                </a:xfrm>
              </p:grpSpPr>
              <p:sp>
                <p:nvSpPr>
                  <p:cNvPr id="909" name="Google Shape;909;p53"/>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0" name="Google Shape;910;p53"/>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1" name="Google Shape;911;p53"/>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2" name="Google Shape;912;p53"/>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3" name="Google Shape;913;p53"/>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14" name="Google Shape;914;p53"/>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5" name="Google Shape;915;p53"/>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6" name="Google Shape;916;p53"/>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917" name="Google Shape;917;p53"/>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8" name="Google Shape;918;p53"/>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9" name="Google Shape;919;p53"/>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0" name="Google Shape;920;p53"/>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1" name="Google Shape;921;p53"/>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2" name="Google Shape;922;p53"/>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23" name="Google Shape;923;p53"/>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924" name="Google Shape;924;p53"/>
          <p:cNvSpPr txBox="1">
            <a:spLocks noGrp="1"/>
          </p:cNvSpPr>
          <p:nvPr>
            <p:ph type="subTitle" idx="4294967295"/>
          </p:nvPr>
        </p:nvSpPr>
        <p:spPr>
          <a:xfrm>
            <a:off x="685800" y="20210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p:txBody>
      </p:sp>
      <p:pic>
        <p:nvPicPr>
          <p:cNvPr id="925" name="Google Shape;925;p53"/>
          <p:cNvPicPr preferRelativeResize="0"/>
          <p:nvPr/>
        </p:nvPicPr>
        <p:blipFill rotWithShape="1">
          <a:blip r:embed="rId3">
            <a:alphaModFix/>
          </a:blip>
          <a:srcRect/>
          <a:stretch/>
        </p:blipFill>
        <p:spPr>
          <a:xfrm>
            <a:off x="4512147" y="623245"/>
            <a:ext cx="2361997" cy="25834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
          <p:cNvSpPr txBox="1">
            <a:spLocks noGrp="1"/>
          </p:cNvSpPr>
          <p:nvPr>
            <p:ph type="title"/>
          </p:nvPr>
        </p:nvSpPr>
        <p:spPr>
          <a:xfrm>
            <a:off x="457199" y="192648"/>
            <a:ext cx="8091889" cy="622692"/>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Example: Let’s brew a tea</a:t>
            </a:r>
            <a:endParaRPr/>
          </a:p>
        </p:txBody>
      </p:sp>
      <p:sp>
        <p:nvSpPr>
          <p:cNvPr id="399" name="Google Shape;399;p6"/>
          <p:cNvSpPr txBox="1">
            <a:spLocks noGrp="1"/>
          </p:cNvSpPr>
          <p:nvPr>
            <p:ph type="body" idx="1"/>
          </p:nvPr>
        </p:nvSpPr>
        <p:spPr>
          <a:xfrm>
            <a:off x="127001" y="720950"/>
            <a:ext cx="8782122" cy="3557118"/>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600"/>
              </a:spcBef>
              <a:spcAft>
                <a:spcPts val="0"/>
              </a:spcAft>
              <a:buSzPts val="1800"/>
              <a:buFont typeface="Arial"/>
              <a:buChar char="•"/>
            </a:pPr>
            <a:r>
              <a:rPr lang="tr-TR" sz="1600" b="1" dirty="0"/>
              <a:t>START</a:t>
            </a:r>
            <a:endParaRPr sz="1600" dirty="0"/>
          </a:p>
          <a:p>
            <a:pPr marL="457200" lvl="0" indent="-342900" algn="l" rtl="0">
              <a:lnSpc>
                <a:spcPct val="110000"/>
              </a:lnSpc>
              <a:spcBef>
                <a:spcPts val="600"/>
              </a:spcBef>
              <a:spcAft>
                <a:spcPts val="0"/>
              </a:spcAft>
              <a:buSzPts val="1800"/>
              <a:buFont typeface="Arial"/>
              <a:buChar char="•"/>
            </a:pPr>
            <a:r>
              <a:rPr lang="tr-TR" sz="1600" dirty="0" err="1"/>
              <a:t>Fetch</a:t>
            </a:r>
            <a:r>
              <a:rPr lang="tr-TR" sz="1600" dirty="0"/>
              <a:t> a </a:t>
            </a:r>
            <a:r>
              <a:rPr lang="tr-TR" sz="1600" dirty="0" err="1"/>
              <a:t>tea</a:t>
            </a:r>
            <a:r>
              <a:rPr lang="tr-TR" sz="1600" dirty="0"/>
              <a:t> cup</a:t>
            </a:r>
            <a:endParaRPr sz="1600" dirty="0"/>
          </a:p>
          <a:p>
            <a:pPr marL="457200" lvl="0" indent="-342900" algn="l" rtl="0">
              <a:lnSpc>
                <a:spcPct val="110000"/>
              </a:lnSpc>
              <a:spcBef>
                <a:spcPts val="600"/>
              </a:spcBef>
              <a:spcAft>
                <a:spcPts val="0"/>
              </a:spcAft>
              <a:buSzPts val="1800"/>
              <a:buFont typeface="Arial"/>
              <a:buChar char="•"/>
            </a:pPr>
            <a:r>
              <a:rPr lang="tr-TR" sz="1600" dirty="0" err="1"/>
              <a:t>Add</a:t>
            </a:r>
            <a:r>
              <a:rPr lang="tr-TR" sz="1600" dirty="0"/>
              <a:t> 300 ml of </a:t>
            </a:r>
            <a:r>
              <a:rPr lang="tr-TR" sz="1600" dirty="0" err="1"/>
              <a:t>water</a:t>
            </a:r>
            <a:r>
              <a:rPr lang="tr-TR" sz="1600" dirty="0"/>
              <a:t> </a:t>
            </a:r>
            <a:r>
              <a:rPr lang="tr-TR" sz="1600" dirty="0" err="1"/>
              <a:t>to</a:t>
            </a:r>
            <a:r>
              <a:rPr lang="tr-TR" sz="1600" dirty="0"/>
              <a:t> </a:t>
            </a:r>
            <a:r>
              <a:rPr lang="tr-TR" sz="1600" dirty="0" err="1"/>
              <a:t>the</a:t>
            </a:r>
            <a:r>
              <a:rPr lang="tr-TR" sz="1600" dirty="0"/>
              <a:t> </a:t>
            </a:r>
            <a:r>
              <a:rPr lang="tr-TR" sz="1600" dirty="0" err="1"/>
              <a:t>kettle</a:t>
            </a:r>
            <a:endParaRPr sz="1600" dirty="0"/>
          </a:p>
          <a:p>
            <a:pPr marL="457200" lvl="0" indent="-342900" algn="l" rtl="0">
              <a:lnSpc>
                <a:spcPct val="110000"/>
              </a:lnSpc>
              <a:spcBef>
                <a:spcPts val="600"/>
              </a:spcBef>
              <a:spcAft>
                <a:spcPts val="0"/>
              </a:spcAft>
              <a:buSzPts val="1800"/>
              <a:buFont typeface="Arial"/>
              <a:buChar char="•"/>
            </a:pPr>
            <a:r>
              <a:rPr lang="tr-TR" sz="1600" dirty="0" err="1"/>
              <a:t>Boil</a:t>
            </a:r>
            <a:r>
              <a:rPr lang="tr-TR" sz="1600" dirty="0"/>
              <a:t> </a:t>
            </a:r>
            <a:r>
              <a:rPr lang="tr-TR" sz="1600" dirty="0" err="1"/>
              <a:t>the</a:t>
            </a:r>
            <a:r>
              <a:rPr lang="tr-TR" sz="1600" dirty="0"/>
              <a:t> </a:t>
            </a:r>
            <a:r>
              <a:rPr lang="tr-TR" sz="1600" dirty="0" err="1"/>
              <a:t>water</a:t>
            </a:r>
            <a:r>
              <a:rPr lang="tr-TR" sz="1600" dirty="0"/>
              <a:t> </a:t>
            </a:r>
            <a:r>
              <a:rPr lang="tr-TR" sz="1600" dirty="0" err="1"/>
              <a:t>until</a:t>
            </a:r>
            <a:r>
              <a:rPr lang="tr-TR" sz="1600" dirty="0"/>
              <a:t> </a:t>
            </a:r>
            <a:r>
              <a:rPr lang="tr-TR" sz="1600" dirty="0" err="1"/>
              <a:t>the</a:t>
            </a:r>
            <a:r>
              <a:rPr lang="tr-TR" sz="1600" dirty="0"/>
              <a:t> </a:t>
            </a:r>
            <a:r>
              <a:rPr lang="tr-TR" sz="1600" dirty="0" err="1"/>
              <a:t>kettle</a:t>
            </a:r>
            <a:r>
              <a:rPr lang="tr-TR" sz="1600" dirty="0"/>
              <a:t> </a:t>
            </a:r>
            <a:r>
              <a:rPr lang="tr-TR" sz="1600" dirty="0" err="1"/>
              <a:t>switches</a:t>
            </a:r>
            <a:r>
              <a:rPr lang="tr-TR" sz="1600" dirty="0"/>
              <a:t> </a:t>
            </a:r>
            <a:r>
              <a:rPr lang="tr-TR" sz="1600" dirty="0" err="1"/>
              <a:t>itself</a:t>
            </a:r>
            <a:r>
              <a:rPr lang="tr-TR" sz="1600" dirty="0"/>
              <a:t> </a:t>
            </a:r>
            <a:r>
              <a:rPr lang="tr-TR" sz="1600" dirty="0" err="1"/>
              <a:t>off</a:t>
            </a:r>
            <a:endParaRPr sz="1600" dirty="0"/>
          </a:p>
          <a:p>
            <a:pPr marL="457200" lvl="0" indent="-342900" algn="l" rtl="0">
              <a:lnSpc>
                <a:spcPct val="110000"/>
              </a:lnSpc>
              <a:spcBef>
                <a:spcPts val="600"/>
              </a:spcBef>
              <a:spcAft>
                <a:spcPts val="0"/>
              </a:spcAft>
              <a:buSzPts val="1800"/>
              <a:buFont typeface="Arial"/>
              <a:buChar char="•"/>
            </a:pPr>
            <a:r>
              <a:rPr lang="tr-TR" sz="1600" dirty="0" err="1"/>
              <a:t>Place</a:t>
            </a:r>
            <a:r>
              <a:rPr lang="tr-TR" sz="1600" dirty="0"/>
              <a:t> a </a:t>
            </a:r>
            <a:r>
              <a:rPr lang="tr-TR" sz="1600" dirty="0" err="1"/>
              <a:t>new</a:t>
            </a:r>
            <a:r>
              <a:rPr lang="tr-TR" sz="1600" dirty="0"/>
              <a:t> </a:t>
            </a:r>
            <a:r>
              <a:rPr lang="tr-TR" sz="1600" dirty="0" err="1"/>
              <a:t>tea</a:t>
            </a:r>
            <a:r>
              <a:rPr lang="tr-TR" sz="1600" dirty="0"/>
              <a:t> </a:t>
            </a:r>
            <a:r>
              <a:rPr lang="tr-TR" sz="1600" dirty="0" err="1"/>
              <a:t>bag</a:t>
            </a:r>
            <a:r>
              <a:rPr lang="tr-TR" sz="1600" dirty="0"/>
              <a:t> </a:t>
            </a:r>
            <a:r>
              <a:rPr lang="tr-TR" sz="1600" dirty="0" err="1"/>
              <a:t>into</a:t>
            </a:r>
            <a:r>
              <a:rPr lang="tr-TR" sz="1600" dirty="0"/>
              <a:t> </a:t>
            </a:r>
            <a:r>
              <a:rPr lang="tr-TR" sz="1600" dirty="0" err="1"/>
              <a:t>the</a:t>
            </a:r>
            <a:r>
              <a:rPr lang="tr-TR" sz="1600" dirty="0"/>
              <a:t> </a:t>
            </a:r>
            <a:r>
              <a:rPr lang="tr-TR" sz="1600" dirty="0" err="1"/>
              <a:t>bottom</a:t>
            </a:r>
            <a:r>
              <a:rPr lang="tr-TR" sz="1600" dirty="0"/>
              <a:t> of </a:t>
            </a:r>
            <a:r>
              <a:rPr lang="tr-TR" sz="1600" dirty="0" err="1"/>
              <a:t>the</a:t>
            </a:r>
            <a:r>
              <a:rPr lang="tr-TR" sz="1600" dirty="0"/>
              <a:t> cup</a:t>
            </a:r>
            <a:endParaRPr sz="1600" dirty="0"/>
          </a:p>
          <a:p>
            <a:pPr marL="457200" lvl="0" indent="-342900" algn="l" rtl="0">
              <a:lnSpc>
                <a:spcPct val="110000"/>
              </a:lnSpc>
              <a:spcBef>
                <a:spcPts val="600"/>
              </a:spcBef>
              <a:spcAft>
                <a:spcPts val="0"/>
              </a:spcAft>
              <a:buSzPts val="1800"/>
              <a:buFont typeface="Arial"/>
              <a:buChar char="•"/>
            </a:pPr>
            <a:r>
              <a:rPr lang="tr-TR" sz="1600" dirty="0" err="1"/>
              <a:t>Pour</a:t>
            </a:r>
            <a:r>
              <a:rPr lang="tr-TR" sz="1600" dirty="0"/>
              <a:t> 200 ml of </a:t>
            </a:r>
            <a:r>
              <a:rPr lang="tr-TR" sz="1600" dirty="0" err="1"/>
              <a:t>boiling</a:t>
            </a:r>
            <a:r>
              <a:rPr lang="tr-TR" sz="1600" dirty="0"/>
              <a:t> </a:t>
            </a:r>
            <a:r>
              <a:rPr lang="tr-TR" sz="1600" dirty="0" err="1"/>
              <a:t>water</a:t>
            </a:r>
            <a:r>
              <a:rPr lang="tr-TR" sz="1600" dirty="0"/>
              <a:t> </a:t>
            </a:r>
            <a:r>
              <a:rPr lang="tr-TR" sz="1600" dirty="0" err="1"/>
              <a:t>from</a:t>
            </a:r>
            <a:r>
              <a:rPr lang="tr-TR" sz="1600" dirty="0"/>
              <a:t> </a:t>
            </a:r>
            <a:r>
              <a:rPr lang="tr-TR" sz="1600" dirty="0" err="1"/>
              <a:t>the</a:t>
            </a:r>
            <a:r>
              <a:rPr lang="tr-TR" sz="1600" dirty="0"/>
              <a:t> </a:t>
            </a:r>
            <a:r>
              <a:rPr lang="tr-TR" sz="1600" dirty="0" err="1"/>
              <a:t>kettle</a:t>
            </a:r>
            <a:r>
              <a:rPr lang="tr-TR" sz="1600" dirty="0"/>
              <a:t>, </a:t>
            </a:r>
            <a:r>
              <a:rPr lang="tr-TR" sz="1600" dirty="0" err="1"/>
              <a:t>into</a:t>
            </a:r>
            <a:r>
              <a:rPr lang="tr-TR" sz="1600" dirty="0"/>
              <a:t> </a:t>
            </a:r>
            <a:r>
              <a:rPr lang="tr-TR" sz="1600" dirty="0" err="1"/>
              <a:t>the</a:t>
            </a:r>
            <a:r>
              <a:rPr lang="tr-TR" sz="1600" dirty="0"/>
              <a:t> cup</a:t>
            </a:r>
            <a:endParaRPr sz="1600" dirty="0"/>
          </a:p>
          <a:p>
            <a:pPr marL="457200" lvl="0" indent="-228600" algn="l" rtl="0">
              <a:lnSpc>
                <a:spcPct val="110000"/>
              </a:lnSpc>
              <a:spcBef>
                <a:spcPts val="600"/>
              </a:spcBef>
              <a:spcAft>
                <a:spcPts val="0"/>
              </a:spcAft>
              <a:buSzPts val="1800"/>
              <a:buFont typeface="Arial"/>
              <a:buNone/>
            </a:pPr>
            <a:endParaRPr sz="1600" dirty="0"/>
          </a:p>
          <a:p>
            <a:pPr marL="457200" lvl="0" indent="-342900" algn="l" rtl="0">
              <a:lnSpc>
                <a:spcPct val="110000"/>
              </a:lnSpc>
              <a:spcBef>
                <a:spcPts val="600"/>
              </a:spcBef>
              <a:spcAft>
                <a:spcPts val="0"/>
              </a:spcAft>
              <a:buSzPts val="1800"/>
              <a:buFont typeface="Arial"/>
              <a:buChar char="•"/>
            </a:pPr>
            <a:r>
              <a:rPr lang="tr-TR" sz="1600" dirty="0" err="1"/>
              <a:t>Leave</a:t>
            </a:r>
            <a:r>
              <a:rPr lang="tr-TR" sz="1600" dirty="0"/>
              <a:t> </a:t>
            </a:r>
            <a:r>
              <a:rPr lang="tr-TR" sz="1600" dirty="0" err="1"/>
              <a:t>the</a:t>
            </a:r>
            <a:r>
              <a:rPr lang="tr-TR" sz="1600" dirty="0"/>
              <a:t> </a:t>
            </a:r>
            <a:r>
              <a:rPr lang="tr-TR" sz="1600" dirty="0" err="1"/>
              <a:t>tea</a:t>
            </a:r>
            <a:r>
              <a:rPr lang="tr-TR" sz="1600" dirty="0"/>
              <a:t> </a:t>
            </a:r>
            <a:r>
              <a:rPr lang="tr-TR" sz="1600" dirty="0" err="1"/>
              <a:t>bag</a:t>
            </a:r>
            <a:r>
              <a:rPr lang="tr-TR" sz="1600" dirty="0"/>
              <a:t> </a:t>
            </a:r>
            <a:r>
              <a:rPr lang="tr-TR" sz="1600" dirty="0" err="1"/>
              <a:t>to</a:t>
            </a:r>
            <a:r>
              <a:rPr lang="tr-TR" sz="1600" dirty="0"/>
              <a:t> </a:t>
            </a:r>
            <a:r>
              <a:rPr lang="tr-TR" sz="1600" dirty="0" err="1"/>
              <a:t>stew</a:t>
            </a:r>
            <a:r>
              <a:rPr lang="tr-TR" sz="1600" dirty="0"/>
              <a:t> </a:t>
            </a:r>
            <a:r>
              <a:rPr lang="tr-TR" sz="1600" dirty="0" err="1"/>
              <a:t>for</a:t>
            </a:r>
            <a:r>
              <a:rPr lang="tr-TR" sz="1600" dirty="0"/>
              <a:t> 10 </a:t>
            </a:r>
            <a:r>
              <a:rPr lang="tr-TR" sz="1600" dirty="0" err="1"/>
              <a:t>seconds</a:t>
            </a:r>
            <a:endParaRPr sz="1600" dirty="0"/>
          </a:p>
          <a:p>
            <a:pPr marL="457200" lvl="0" indent="-342900" algn="l" rtl="0">
              <a:lnSpc>
                <a:spcPct val="110000"/>
              </a:lnSpc>
              <a:spcBef>
                <a:spcPts val="600"/>
              </a:spcBef>
              <a:spcAft>
                <a:spcPts val="0"/>
              </a:spcAft>
              <a:buSzPts val="1800"/>
              <a:buFont typeface="Arial"/>
              <a:buChar char="•"/>
            </a:pPr>
            <a:r>
              <a:rPr lang="tr-TR" sz="1600" dirty="0" err="1"/>
              <a:t>Use</a:t>
            </a:r>
            <a:r>
              <a:rPr lang="tr-TR" sz="1600" dirty="0"/>
              <a:t> a metal </a:t>
            </a:r>
            <a:r>
              <a:rPr lang="tr-TR" sz="1600" dirty="0" err="1"/>
              <a:t>spoon</a:t>
            </a:r>
            <a:r>
              <a:rPr lang="tr-TR" sz="1600" dirty="0"/>
              <a:t> </a:t>
            </a:r>
            <a:r>
              <a:rPr lang="tr-TR" sz="1600" dirty="0" err="1"/>
              <a:t>to</a:t>
            </a:r>
            <a:r>
              <a:rPr lang="tr-TR" sz="1600" dirty="0"/>
              <a:t> </a:t>
            </a:r>
            <a:r>
              <a:rPr lang="tr-TR" sz="1600" dirty="0" err="1"/>
              <a:t>stir</a:t>
            </a:r>
            <a:r>
              <a:rPr lang="tr-TR" sz="1600" dirty="0"/>
              <a:t> </a:t>
            </a:r>
            <a:r>
              <a:rPr lang="tr-TR" sz="1600" dirty="0" err="1"/>
              <a:t>the</a:t>
            </a:r>
            <a:r>
              <a:rPr lang="tr-TR" sz="1600" dirty="0"/>
              <a:t> </a:t>
            </a:r>
            <a:r>
              <a:rPr lang="tr-TR" sz="1600" dirty="0" err="1"/>
              <a:t>tea</a:t>
            </a:r>
            <a:r>
              <a:rPr lang="tr-TR" sz="1600" dirty="0"/>
              <a:t> </a:t>
            </a:r>
            <a:r>
              <a:rPr lang="tr-TR" sz="1600" dirty="0" err="1"/>
              <a:t>bag</a:t>
            </a:r>
            <a:r>
              <a:rPr lang="tr-TR" sz="1600" dirty="0"/>
              <a:t> </a:t>
            </a:r>
            <a:r>
              <a:rPr lang="tr-TR" sz="1600" dirty="0" err="1"/>
              <a:t>for</a:t>
            </a:r>
            <a:r>
              <a:rPr lang="tr-TR" sz="1600" dirty="0"/>
              <a:t> 3 </a:t>
            </a:r>
            <a:r>
              <a:rPr lang="tr-TR" sz="1600" dirty="0" err="1"/>
              <a:t>seconds</a:t>
            </a:r>
            <a:endParaRPr sz="1600" dirty="0"/>
          </a:p>
          <a:p>
            <a:pPr marL="457200" lvl="0" indent="-342900" algn="l" rtl="0">
              <a:lnSpc>
                <a:spcPct val="110000"/>
              </a:lnSpc>
              <a:spcBef>
                <a:spcPts val="600"/>
              </a:spcBef>
              <a:spcAft>
                <a:spcPts val="0"/>
              </a:spcAft>
              <a:buSzPts val="1800"/>
              <a:buFont typeface="Arial"/>
              <a:buChar char="•"/>
            </a:pPr>
            <a:r>
              <a:rPr lang="tr-TR" sz="1600" dirty="0"/>
              <a:t>Using </a:t>
            </a:r>
            <a:r>
              <a:rPr lang="tr-TR" sz="1600" dirty="0" err="1"/>
              <a:t>the</a:t>
            </a:r>
            <a:r>
              <a:rPr lang="tr-TR" sz="1600" dirty="0"/>
              <a:t> </a:t>
            </a:r>
            <a:r>
              <a:rPr lang="tr-TR" sz="1600" dirty="0" err="1"/>
              <a:t>spoon</a:t>
            </a:r>
            <a:r>
              <a:rPr lang="tr-TR" sz="1600" dirty="0"/>
              <a:t>, </a:t>
            </a:r>
            <a:r>
              <a:rPr lang="tr-TR" sz="1600" dirty="0" err="1"/>
              <a:t>remove</a:t>
            </a:r>
            <a:r>
              <a:rPr lang="tr-TR" sz="1600" dirty="0"/>
              <a:t> </a:t>
            </a:r>
            <a:r>
              <a:rPr lang="tr-TR" sz="1600" dirty="0" err="1"/>
              <a:t>the</a:t>
            </a:r>
            <a:r>
              <a:rPr lang="tr-TR" sz="1600" dirty="0"/>
              <a:t> </a:t>
            </a:r>
            <a:r>
              <a:rPr lang="tr-TR" sz="1600" dirty="0" err="1"/>
              <a:t>tea</a:t>
            </a:r>
            <a:r>
              <a:rPr lang="tr-TR" sz="1600" dirty="0"/>
              <a:t> </a:t>
            </a:r>
            <a:r>
              <a:rPr lang="tr-TR" sz="1600" dirty="0" err="1"/>
              <a:t>bag</a:t>
            </a:r>
            <a:r>
              <a:rPr lang="tr-TR" sz="1600" dirty="0"/>
              <a:t> </a:t>
            </a:r>
            <a:r>
              <a:rPr lang="tr-TR" sz="1600" dirty="0" err="1"/>
              <a:t>from</a:t>
            </a:r>
            <a:r>
              <a:rPr lang="tr-TR" sz="1600" dirty="0"/>
              <a:t> </a:t>
            </a:r>
            <a:r>
              <a:rPr lang="tr-TR" sz="1600" dirty="0" err="1"/>
              <a:t>the</a:t>
            </a:r>
            <a:r>
              <a:rPr lang="tr-TR" sz="1600" dirty="0"/>
              <a:t> cup</a:t>
            </a:r>
            <a:endParaRPr sz="1600" dirty="0"/>
          </a:p>
          <a:p>
            <a:pPr marL="457200" lvl="0" indent="-342900" algn="l" rtl="0">
              <a:lnSpc>
                <a:spcPct val="110000"/>
              </a:lnSpc>
              <a:spcBef>
                <a:spcPts val="600"/>
              </a:spcBef>
              <a:spcAft>
                <a:spcPts val="0"/>
              </a:spcAft>
              <a:buSzPts val="1800"/>
              <a:buFont typeface="Arial"/>
              <a:buChar char="•"/>
            </a:pPr>
            <a:r>
              <a:rPr lang="tr-TR" sz="1600" dirty="0" err="1"/>
              <a:t>Dispose</a:t>
            </a:r>
            <a:r>
              <a:rPr lang="tr-TR" sz="1600" dirty="0"/>
              <a:t> of </a:t>
            </a:r>
            <a:r>
              <a:rPr lang="tr-TR" sz="1600" dirty="0" err="1"/>
              <a:t>the</a:t>
            </a:r>
            <a:r>
              <a:rPr lang="tr-TR" sz="1600" dirty="0"/>
              <a:t> </a:t>
            </a:r>
            <a:r>
              <a:rPr lang="tr-TR" sz="1600" dirty="0" err="1"/>
              <a:t>tea</a:t>
            </a:r>
            <a:r>
              <a:rPr lang="tr-TR" sz="1600" dirty="0"/>
              <a:t> </a:t>
            </a:r>
            <a:r>
              <a:rPr lang="tr-TR" sz="1600" dirty="0" err="1"/>
              <a:t>bag</a:t>
            </a:r>
            <a:endParaRPr sz="1600" dirty="0"/>
          </a:p>
          <a:p>
            <a:pPr marL="457200" lvl="0" indent="-342900" algn="l" rtl="0">
              <a:lnSpc>
                <a:spcPct val="110000"/>
              </a:lnSpc>
              <a:spcBef>
                <a:spcPts val="600"/>
              </a:spcBef>
              <a:spcAft>
                <a:spcPts val="0"/>
              </a:spcAft>
              <a:buSzPts val="1800"/>
              <a:buFont typeface="Arial"/>
              <a:buChar char="•"/>
            </a:pPr>
            <a:r>
              <a:rPr lang="tr-TR" sz="1600" b="1" dirty="0"/>
              <a:t>END</a:t>
            </a:r>
            <a:endParaRPr sz="1600" dirty="0"/>
          </a:p>
          <a:p>
            <a:pPr marL="457200" lvl="0" indent="-228600" algn="l" rtl="0">
              <a:lnSpc>
                <a:spcPct val="110000"/>
              </a:lnSpc>
              <a:spcBef>
                <a:spcPts val="600"/>
              </a:spcBef>
              <a:spcAft>
                <a:spcPts val="0"/>
              </a:spcAft>
              <a:buClr>
                <a:srgbClr val="741B47"/>
              </a:buClr>
              <a:buSzPts val="1800"/>
              <a:buNone/>
            </a:pPr>
            <a:endParaRPr sz="1800" dirty="0"/>
          </a:p>
        </p:txBody>
      </p:sp>
      <p:sp>
        <p:nvSpPr>
          <p:cNvPr id="400" name="Google Shape;400;p6"/>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6</a:t>
            </a:fld>
            <a:endParaRPr sz="1200" b="1" i="0" u="none" strike="noStrike" cap="none">
              <a:solidFill>
                <a:srgbClr val="FFFFFF"/>
              </a:solidFill>
              <a:latin typeface="Barlow Light"/>
              <a:ea typeface="Barlow Light"/>
              <a:cs typeface="Barlow Light"/>
              <a:sym typeface="Barlow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7"/>
          <p:cNvSpPr txBox="1">
            <a:spLocks noGrp="1"/>
          </p:cNvSpPr>
          <p:nvPr>
            <p:ph type="title"/>
          </p:nvPr>
        </p:nvSpPr>
        <p:spPr>
          <a:xfrm>
            <a:off x="457200" y="192648"/>
            <a:ext cx="5640900" cy="622692"/>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Example</a:t>
            </a:r>
            <a:endParaRPr/>
          </a:p>
        </p:txBody>
      </p:sp>
      <p:sp>
        <p:nvSpPr>
          <p:cNvPr id="406" name="Google Shape;406;p7"/>
          <p:cNvSpPr txBox="1">
            <a:spLocks noGrp="1"/>
          </p:cNvSpPr>
          <p:nvPr>
            <p:ph type="body" idx="1"/>
          </p:nvPr>
        </p:nvSpPr>
        <p:spPr>
          <a:xfrm>
            <a:off x="275772" y="815340"/>
            <a:ext cx="8633352" cy="3901440"/>
          </a:xfrm>
          <a:prstGeom prst="rect">
            <a:avLst/>
          </a:prstGeom>
          <a:noFill/>
          <a:ln>
            <a:noFill/>
          </a:ln>
        </p:spPr>
        <p:txBody>
          <a:bodyPr spcFirstLastPara="1" wrap="square" lIns="0" tIns="0" rIns="0" bIns="0" anchor="t" anchorCtr="0">
            <a:noAutofit/>
          </a:bodyPr>
          <a:lstStyle/>
          <a:p>
            <a:pPr marL="457200" lvl="0" indent="-342900" algn="just" rtl="0">
              <a:lnSpc>
                <a:spcPct val="107000"/>
              </a:lnSpc>
              <a:spcBef>
                <a:spcPts val="600"/>
              </a:spcBef>
              <a:spcAft>
                <a:spcPts val="0"/>
              </a:spcAft>
              <a:buSzPts val="1800"/>
              <a:buChar char="▸"/>
            </a:pPr>
            <a:r>
              <a:rPr lang="tr-TR"/>
              <a:t>This example describes the route </a:t>
            </a:r>
            <a:endParaRPr/>
          </a:p>
          <a:p>
            <a:pPr marL="114300" lvl="0" indent="0" algn="just" rtl="0">
              <a:lnSpc>
                <a:spcPct val="107000"/>
              </a:lnSpc>
              <a:spcBef>
                <a:spcPts val="1400"/>
              </a:spcBef>
              <a:spcAft>
                <a:spcPts val="0"/>
              </a:spcAft>
              <a:buSzPts val="1800"/>
              <a:buNone/>
            </a:pPr>
            <a:r>
              <a:rPr lang="tr-TR"/>
              <a:t>	a person will take to leave the house </a:t>
            </a:r>
            <a:endParaRPr/>
          </a:p>
          <a:p>
            <a:pPr marL="114300" lvl="0" indent="0" algn="just" rtl="0">
              <a:lnSpc>
                <a:spcPct val="107000"/>
              </a:lnSpc>
              <a:spcBef>
                <a:spcPts val="1400"/>
              </a:spcBef>
              <a:spcAft>
                <a:spcPts val="0"/>
              </a:spcAft>
              <a:buSzPts val="1800"/>
              <a:buNone/>
            </a:pPr>
            <a:r>
              <a:rPr lang="tr-TR"/>
              <a:t>	and </a:t>
            </a:r>
            <a:endParaRPr/>
          </a:p>
          <a:p>
            <a:pPr marL="114300" lvl="0" indent="0" algn="just" rtl="0">
              <a:lnSpc>
                <a:spcPct val="107000"/>
              </a:lnSpc>
              <a:spcBef>
                <a:spcPts val="1400"/>
              </a:spcBef>
              <a:spcAft>
                <a:spcPts val="0"/>
              </a:spcAft>
              <a:buSzPts val="1800"/>
              <a:buNone/>
            </a:pPr>
            <a:r>
              <a:rPr lang="tr-TR"/>
              <a:t>	go to work </a:t>
            </a:r>
            <a:endParaRPr/>
          </a:p>
          <a:p>
            <a:pPr marL="114300" lvl="0" indent="0" algn="just" rtl="0">
              <a:lnSpc>
                <a:spcPct val="107000"/>
              </a:lnSpc>
              <a:spcBef>
                <a:spcPts val="1400"/>
              </a:spcBef>
              <a:spcAft>
                <a:spcPts val="0"/>
              </a:spcAft>
              <a:buSzPts val="1800"/>
              <a:buNone/>
            </a:pPr>
            <a:r>
              <a:rPr lang="tr-TR"/>
              <a:t>	and </a:t>
            </a:r>
            <a:endParaRPr/>
          </a:p>
          <a:p>
            <a:pPr marL="114300" lvl="0" indent="0" algn="just" rtl="0">
              <a:lnSpc>
                <a:spcPct val="107000"/>
              </a:lnSpc>
              <a:spcBef>
                <a:spcPts val="1400"/>
              </a:spcBef>
              <a:spcAft>
                <a:spcPts val="0"/>
              </a:spcAft>
              <a:buSzPts val="1800"/>
              <a:buNone/>
            </a:pPr>
            <a:r>
              <a:rPr lang="tr-TR"/>
              <a:t>	what they will do first when entering the workplace.</a:t>
            </a:r>
            <a:endParaRPr/>
          </a:p>
          <a:p>
            <a:pPr marL="457200" lvl="0" indent="-228600" algn="l" rtl="0">
              <a:lnSpc>
                <a:spcPct val="110000"/>
              </a:lnSpc>
              <a:spcBef>
                <a:spcPts val="1400"/>
              </a:spcBef>
              <a:spcAft>
                <a:spcPts val="0"/>
              </a:spcAft>
              <a:buClr>
                <a:srgbClr val="741B47"/>
              </a:buClr>
              <a:buSzPts val="1800"/>
              <a:buNone/>
            </a:pPr>
            <a:endParaRPr sz="1800"/>
          </a:p>
        </p:txBody>
      </p:sp>
      <p:sp>
        <p:nvSpPr>
          <p:cNvPr id="407" name="Google Shape;407;p7"/>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7</a:t>
            </a:fld>
            <a:endParaRPr sz="1200" b="1" i="0" u="none" strike="noStrike" cap="none">
              <a:solidFill>
                <a:srgbClr val="FFFFFF"/>
              </a:solidFill>
              <a:latin typeface="Barlow Light"/>
              <a:ea typeface="Barlow Light"/>
              <a:cs typeface="Barlow Light"/>
              <a:sym typeface="Barlow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8"/>
          <p:cNvSpPr txBox="1">
            <a:spLocks noGrp="1"/>
          </p:cNvSpPr>
          <p:nvPr>
            <p:ph type="title"/>
          </p:nvPr>
        </p:nvSpPr>
        <p:spPr>
          <a:xfrm>
            <a:off x="457200" y="192648"/>
            <a:ext cx="5640900" cy="622692"/>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solidFill>
                  <a:srgbClr val="741B47"/>
                </a:solidFill>
              </a:rPr>
              <a:t>Example</a:t>
            </a:r>
            <a:endParaRPr/>
          </a:p>
        </p:txBody>
      </p:sp>
      <p:sp>
        <p:nvSpPr>
          <p:cNvPr id="413" name="Google Shape;413;p8"/>
          <p:cNvSpPr txBox="1">
            <a:spLocks noGrp="1"/>
          </p:cNvSpPr>
          <p:nvPr>
            <p:ph type="body" idx="1"/>
          </p:nvPr>
        </p:nvSpPr>
        <p:spPr>
          <a:xfrm>
            <a:off x="275771" y="621029"/>
            <a:ext cx="8411029" cy="4269535"/>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600"/>
              </a:spcBef>
              <a:spcAft>
                <a:spcPts val="0"/>
              </a:spcAft>
              <a:buClr>
                <a:srgbClr val="741B47"/>
              </a:buClr>
              <a:buSzPts val="1800"/>
              <a:buChar char="▸"/>
            </a:pPr>
            <a:r>
              <a:rPr lang="tr-TR" sz="1400" dirty="0" err="1"/>
              <a:t>Get</a:t>
            </a:r>
            <a:r>
              <a:rPr lang="tr-TR" sz="1400" dirty="0"/>
              <a:t> </a:t>
            </a:r>
            <a:r>
              <a:rPr lang="tr-TR" sz="1400" dirty="0" err="1"/>
              <a:t>out</a:t>
            </a:r>
            <a:r>
              <a:rPr lang="tr-TR" sz="1400" dirty="0"/>
              <a:t> of </a:t>
            </a:r>
            <a:r>
              <a:rPr lang="tr-TR" sz="1400" dirty="0" err="1"/>
              <a:t>home</a:t>
            </a:r>
            <a:endParaRPr sz="1400" dirty="0"/>
          </a:p>
          <a:p>
            <a:pPr marL="457200" lvl="0" indent="-342900" algn="l" rtl="0">
              <a:lnSpc>
                <a:spcPct val="110000"/>
              </a:lnSpc>
              <a:spcBef>
                <a:spcPts val="600"/>
              </a:spcBef>
              <a:spcAft>
                <a:spcPts val="0"/>
              </a:spcAft>
              <a:buClr>
                <a:srgbClr val="741B47"/>
              </a:buClr>
              <a:buSzPts val="1800"/>
              <a:buChar char="▸"/>
            </a:pPr>
            <a:r>
              <a:rPr lang="tr-TR" sz="1400" dirty="0" err="1"/>
              <a:t>Walk</a:t>
            </a:r>
            <a:r>
              <a:rPr lang="tr-TR" sz="1400" dirty="0"/>
              <a:t> </a:t>
            </a:r>
            <a:r>
              <a:rPr lang="tr-TR" sz="1400" dirty="0" err="1"/>
              <a:t>to</a:t>
            </a:r>
            <a:r>
              <a:rPr lang="tr-TR" sz="1400" dirty="0"/>
              <a:t> </a:t>
            </a:r>
            <a:r>
              <a:rPr lang="tr-TR" sz="1400" dirty="0" err="1"/>
              <a:t>the</a:t>
            </a:r>
            <a:r>
              <a:rPr lang="tr-TR" sz="1400" dirty="0"/>
              <a:t> </a:t>
            </a:r>
            <a:r>
              <a:rPr lang="tr-TR" sz="1400" dirty="0" err="1"/>
              <a:t>bus</a:t>
            </a:r>
            <a:r>
              <a:rPr lang="tr-TR" sz="1400" dirty="0"/>
              <a:t> stop</a:t>
            </a:r>
            <a:endParaRPr sz="1400" dirty="0"/>
          </a:p>
          <a:p>
            <a:pPr marL="457200" lvl="0" indent="-342900" algn="l" rtl="0">
              <a:lnSpc>
                <a:spcPct val="110000"/>
              </a:lnSpc>
              <a:spcBef>
                <a:spcPts val="600"/>
              </a:spcBef>
              <a:spcAft>
                <a:spcPts val="0"/>
              </a:spcAft>
              <a:buClr>
                <a:srgbClr val="741B47"/>
              </a:buClr>
              <a:buSzPts val="1800"/>
              <a:buChar char="▸"/>
            </a:pPr>
            <a:r>
              <a:rPr lang="tr-TR" sz="1400" dirty="0" err="1"/>
              <a:t>Wait</a:t>
            </a:r>
            <a:r>
              <a:rPr lang="tr-TR" sz="1400" dirty="0"/>
              <a:t> </a:t>
            </a:r>
            <a:r>
              <a:rPr lang="tr-TR" sz="1400" dirty="0" err="1"/>
              <a:t>for</a:t>
            </a:r>
            <a:r>
              <a:rPr lang="tr-TR" sz="1400" dirty="0"/>
              <a:t> </a:t>
            </a:r>
            <a:r>
              <a:rPr lang="tr-TR" sz="1400" dirty="0" err="1"/>
              <a:t>the</a:t>
            </a:r>
            <a:r>
              <a:rPr lang="tr-TR" sz="1400" dirty="0"/>
              <a:t> </a:t>
            </a:r>
            <a:r>
              <a:rPr lang="tr-TR" sz="1400" dirty="0" err="1"/>
              <a:t>bus</a:t>
            </a:r>
            <a:r>
              <a:rPr lang="tr-TR" sz="1400" dirty="0"/>
              <a:t> at </a:t>
            </a:r>
            <a:r>
              <a:rPr lang="tr-TR" sz="1400" dirty="0" err="1"/>
              <a:t>the</a:t>
            </a:r>
            <a:r>
              <a:rPr lang="tr-TR" sz="1400" dirty="0"/>
              <a:t> stop in </a:t>
            </a:r>
            <a:r>
              <a:rPr lang="tr-TR" sz="1400" dirty="0" err="1"/>
              <a:t>the</a:t>
            </a:r>
            <a:r>
              <a:rPr lang="tr-TR" sz="1400" dirty="0"/>
              <a:t> </a:t>
            </a:r>
            <a:r>
              <a:rPr lang="tr-TR" sz="1400" dirty="0" err="1"/>
              <a:t>direction</a:t>
            </a:r>
            <a:r>
              <a:rPr lang="tr-TR" sz="1400" dirty="0"/>
              <a:t> </a:t>
            </a:r>
            <a:r>
              <a:rPr lang="tr-TR" sz="1400" dirty="0" err="1"/>
              <a:t>you</a:t>
            </a:r>
            <a:r>
              <a:rPr lang="tr-TR" sz="1400" dirty="0"/>
              <a:t> </a:t>
            </a:r>
            <a:r>
              <a:rPr lang="tr-TR" sz="1400" dirty="0" err="1"/>
              <a:t>are</a:t>
            </a:r>
            <a:r>
              <a:rPr lang="tr-TR" sz="1400" dirty="0"/>
              <a:t> </a:t>
            </a:r>
            <a:r>
              <a:rPr lang="tr-TR" sz="1400" dirty="0" err="1"/>
              <a:t>going</a:t>
            </a:r>
            <a:endParaRPr sz="1400" dirty="0"/>
          </a:p>
          <a:p>
            <a:pPr marL="457200" lvl="0" indent="-342900" algn="l" rtl="0">
              <a:lnSpc>
                <a:spcPct val="110000"/>
              </a:lnSpc>
              <a:spcBef>
                <a:spcPts val="600"/>
              </a:spcBef>
              <a:spcAft>
                <a:spcPts val="0"/>
              </a:spcAft>
              <a:buClr>
                <a:srgbClr val="741B47"/>
              </a:buClr>
              <a:buSzPts val="1800"/>
              <a:buChar char="▸"/>
            </a:pPr>
            <a:r>
              <a:rPr lang="tr-TR" sz="1400" dirty="0" err="1"/>
              <a:t>Get</a:t>
            </a:r>
            <a:r>
              <a:rPr lang="tr-TR" sz="1400" dirty="0"/>
              <a:t> on </a:t>
            </a:r>
            <a:r>
              <a:rPr lang="tr-TR" sz="1400" dirty="0" err="1"/>
              <a:t>the</a:t>
            </a:r>
            <a:r>
              <a:rPr lang="tr-TR" sz="1400" dirty="0"/>
              <a:t> </a:t>
            </a:r>
            <a:r>
              <a:rPr lang="tr-TR" sz="1400" dirty="0" err="1"/>
              <a:t>bus</a:t>
            </a:r>
            <a:r>
              <a:rPr lang="tr-TR" sz="1400" dirty="0"/>
              <a:t> </a:t>
            </a:r>
            <a:r>
              <a:rPr lang="tr-TR" sz="1400" dirty="0" err="1"/>
              <a:t>when</a:t>
            </a:r>
            <a:r>
              <a:rPr lang="tr-TR" sz="1400" dirty="0"/>
              <a:t> </a:t>
            </a:r>
            <a:r>
              <a:rPr lang="tr-TR" sz="1400" dirty="0" err="1"/>
              <a:t>your</a:t>
            </a:r>
            <a:r>
              <a:rPr lang="tr-TR" sz="1400" dirty="0"/>
              <a:t> </a:t>
            </a:r>
            <a:r>
              <a:rPr lang="tr-TR" sz="1400" dirty="0" err="1"/>
              <a:t>bus</a:t>
            </a:r>
            <a:r>
              <a:rPr lang="tr-TR" sz="1400" dirty="0"/>
              <a:t> </a:t>
            </a:r>
            <a:r>
              <a:rPr lang="tr-TR" sz="1400" dirty="0" err="1"/>
              <a:t>arrives</a:t>
            </a:r>
            <a:endParaRPr sz="1400" dirty="0"/>
          </a:p>
          <a:p>
            <a:pPr marL="457200" lvl="0" indent="-342900" algn="l" rtl="0">
              <a:lnSpc>
                <a:spcPct val="110000"/>
              </a:lnSpc>
              <a:spcBef>
                <a:spcPts val="600"/>
              </a:spcBef>
              <a:spcAft>
                <a:spcPts val="0"/>
              </a:spcAft>
              <a:buClr>
                <a:srgbClr val="741B47"/>
              </a:buClr>
              <a:buSzPts val="1800"/>
              <a:buChar char="▸"/>
            </a:pPr>
            <a:r>
              <a:rPr lang="tr-TR" sz="1400" dirty="0"/>
              <a:t>Put </a:t>
            </a:r>
            <a:r>
              <a:rPr lang="tr-TR" sz="1400" dirty="0" err="1"/>
              <a:t>your</a:t>
            </a:r>
            <a:r>
              <a:rPr lang="tr-TR" sz="1400" dirty="0"/>
              <a:t> </a:t>
            </a:r>
            <a:r>
              <a:rPr lang="tr-TR" sz="1400" dirty="0" err="1"/>
              <a:t>ticket</a:t>
            </a:r>
            <a:r>
              <a:rPr lang="tr-TR" sz="1400" dirty="0"/>
              <a:t> in </a:t>
            </a:r>
            <a:r>
              <a:rPr lang="tr-TR" sz="1400" dirty="0" err="1"/>
              <a:t>the</a:t>
            </a:r>
            <a:r>
              <a:rPr lang="tr-TR" sz="1400" dirty="0"/>
              <a:t> </a:t>
            </a:r>
            <a:r>
              <a:rPr lang="tr-TR" sz="1400" dirty="0" err="1"/>
              <a:t>ticket</a:t>
            </a:r>
            <a:r>
              <a:rPr lang="tr-TR" sz="1400" dirty="0"/>
              <a:t> </a:t>
            </a:r>
            <a:r>
              <a:rPr lang="tr-TR" sz="1400" dirty="0" err="1"/>
              <a:t>box</a:t>
            </a:r>
            <a:endParaRPr sz="1400" dirty="0"/>
          </a:p>
          <a:p>
            <a:pPr marL="457200" lvl="0" indent="-342900" algn="l" rtl="0">
              <a:lnSpc>
                <a:spcPct val="110000"/>
              </a:lnSpc>
              <a:spcBef>
                <a:spcPts val="600"/>
              </a:spcBef>
              <a:spcAft>
                <a:spcPts val="0"/>
              </a:spcAft>
              <a:buClr>
                <a:srgbClr val="741B47"/>
              </a:buClr>
              <a:buSzPts val="1800"/>
              <a:buChar char="▸"/>
            </a:pPr>
            <a:r>
              <a:rPr lang="tr-TR" sz="1400" dirty="0" err="1"/>
              <a:t>Walk</a:t>
            </a:r>
            <a:r>
              <a:rPr lang="tr-TR" sz="1400" dirty="0"/>
              <a:t> </a:t>
            </a:r>
            <a:r>
              <a:rPr lang="tr-TR" sz="1400" dirty="0" err="1"/>
              <a:t>back</a:t>
            </a:r>
            <a:r>
              <a:rPr lang="tr-TR" sz="1400" dirty="0"/>
              <a:t> </a:t>
            </a:r>
            <a:r>
              <a:rPr lang="tr-TR" sz="1400" dirty="0" err="1"/>
              <a:t>when</a:t>
            </a:r>
            <a:r>
              <a:rPr lang="tr-TR" sz="1400" dirty="0"/>
              <a:t> </a:t>
            </a:r>
            <a:r>
              <a:rPr lang="tr-TR" sz="1400" dirty="0" err="1"/>
              <a:t>you're</a:t>
            </a:r>
            <a:r>
              <a:rPr lang="tr-TR" sz="1400" dirty="0"/>
              <a:t> </a:t>
            </a:r>
            <a:r>
              <a:rPr lang="tr-TR" sz="1400" dirty="0" err="1"/>
              <a:t>close</a:t>
            </a:r>
            <a:r>
              <a:rPr lang="tr-TR" sz="1400" dirty="0"/>
              <a:t> </a:t>
            </a:r>
            <a:r>
              <a:rPr lang="tr-TR" sz="1400" dirty="0" err="1"/>
              <a:t>to</a:t>
            </a:r>
            <a:r>
              <a:rPr lang="tr-TR" sz="1400" dirty="0"/>
              <a:t> </a:t>
            </a:r>
            <a:r>
              <a:rPr lang="tr-TR" sz="1400" dirty="0" err="1"/>
              <a:t>where</a:t>
            </a:r>
            <a:r>
              <a:rPr lang="tr-TR" sz="1400" dirty="0"/>
              <a:t> </a:t>
            </a:r>
            <a:r>
              <a:rPr lang="tr-TR" sz="1400" dirty="0" err="1"/>
              <a:t>you're</a:t>
            </a:r>
            <a:r>
              <a:rPr lang="tr-TR" sz="1400" dirty="0"/>
              <a:t> </a:t>
            </a:r>
            <a:r>
              <a:rPr lang="tr-TR" sz="1400" dirty="0" err="1"/>
              <a:t>landing</a:t>
            </a:r>
            <a:endParaRPr sz="1400" dirty="0"/>
          </a:p>
          <a:p>
            <a:pPr marL="457200" lvl="0" indent="-342900" algn="l" rtl="0">
              <a:lnSpc>
                <a:spcPct val="110000"/>
              </a:lnSpc>
              <a:spcBef>
                <a:spcPts val="600"/>
              </a:spcBef>
              <a:spcAft>
                <a:spcPts val="0"/>
              </a:spcAft>
              <a:buClr>
                <a:srgbClr val="741B47"/>
              </a:buClr>
              <a:buSzPts val="1800"/>
              <a:buChar char="▸"/>
            </a:pPr>
            <a:r>
              <a:rPr lang="tr-TR" sz="1400" dirty="0" err="1"/>
              <a:t>Press</a:t>
            </a:r>
            <a:r>
              <a:rPr lang="tr-TR" sz="1400" dirty="0"/>
              <a:t> </a:t>
            </a:r>
            <a:r>
              <a:rPr lang="tr-TR" sz="1400" dirty="0" err="1"/>
              <a:t>the</a:t>
            </a:r>
            <a:r>
              <a:rPr lang="tr-TR" sz="1400" dirty="0"/>
              <a:t> </a:t>
            </a:r>
            <a:r>
              <a:rPr lang="tr-TR" sz="1400" dirty="0" err="1"/>
              <a:t>warning</a:t>
            </a:r>
            <a:r>
              <a:rPr lang="tr-TR" sz="1400" dirty="0"/>
              <a:t> </a:t>
            </a:r>
            <a:r>
              <a:rPr lang="tr-TR" sz="1400" dirty="0" err="1"/>
              <a:t>light</a:t>
            </a:r>
            <a:r>
              <a:rPr lang="tr-TR" sz="1400" dirty="0"/>
              <a:t> </a:t>
            </a:r>
            <a:r>
              <a:rPr lang="tr-TR" sz="1400" dirty="0" err="1"/>
              <a:t>indicating</a:t>
            </a:r>
            <a:r>
              <a:rPr lang="tr-TR" sz="1400" dirty="0"/>
              <a:t> </a:t>
            </a:r>
            <a:r>
              <a:rPr lang="tr-TR" sz="1400" dirty="0" err="1"/>
              <a:t>that</a:t>
            </a:r>
            <a:r>
              <a:rPr lang="tr-TR" sz="1400" dirty="0"/>
              <a:t> </a:t>
            </a:r>
            <a:r>
              <a:rPr lang="tr-TR" sz="1400" dirty="0" err="1"/>
              <a:t>you</a:t>
            </a:r>
            <a:r>
              <a:rPr lang="tr-TR" sz="1400" dirty="0"/>
              <a:t> </a:t>
            </a:r>
            <a:r>
              <a:rPr lang="tr-TR" sz="1400" dirty="0" err="1"/>
              <a:t>will</a:t>
            </a:r>
            <a:r>
              <a:rPr lang="tr-TR" sz="1400" dirty="0"/>
              <a:t> </a:t>
            </a:r>
            <a:r>
              <a:rPr lang="tr-TR" sz="1400" dirty="0" err="1"/>
              <a:t>descend</a:t>
            </a:r>
            <a:endParaRPr sz="1400" dirty="0"/>
          </a:p>
          <a:p>
            <a:pPr marL="457200" lvl="0" indent="-342900" algn="l" rtl="0">
              <a:lnSpc>
                <a:spcPct val="110000"/>
              </a:lnSpc>
              <a:spcBef>
                <a:spcPts val="600"/>
              </a:spcBef>
              <a:spcAft>
                <a:spcPts val="0"/>
              </a:spcAft>
              <a:buClr>
                <a:srgbClr val="741B47"/>
              </a:buClr>
              <a:buSzPts val="1800"/>
              <a:buChar char="▸"/>
            </a:pPr>
            <a:r>
              <a:rPr lang="tr-TR" sz="1400" dirty="0" err="1"/>
              <a:t>Get</a:t>
            </a:r>
            <a:r>
              <a:rPr lang="tr-TR" sz="1400" dirty="0"/>
              <a:t> </a:t>
            </a:r>
            <a:r>
              <a:rPr lang="tr-TR" sz="1400" dirty="0" err="1"/>
              <a:t>off</a:t>
            </a:r>
            <a:r>
              <a:rPr lang="tr-TR" sz="1400" dirty="0"/>
              <a:t> </a:t>
            </a:r>
            <a:r>
              <a:rPr lang="tr-TR" sz="1400" dirty="0" err="1"/>
              <a:t>when</a:t>
            </a:r>
            <a:r>
              <a:rPr lang="tr-TR" sz="1400" dirty="0"/>
              <a:t> </a:t>
            </a:r>
            <a:r>
              <a:rPr lang="tr-TR" sz="1400" dirty="0" err="1"/>
              <a:t>the</a:t>
            </a:r>
            <a:r>
              <a:rPr lang="tr-TR" sz="1400" dirty="0"/>
              <a:t> </a:t>
            </a:r>
            <a:r>
              <a:rPr lang="tr-TR" sz="1400" dirty="0" err="1"/>
              <a:t>bus</a:t>
            </a:r>
            <a:r>
              <a:rPr lang="tr-TR" sz="1400" dirty="0"/>
              <a:t> </a:t>
            </a:r>
            <a:r>
              <a:rPr lang="tr-TR" sz="1400" dirty="0" err="1"/>
              <a:t>stops</a:t>
            </a:r>
            <a:endParaRPr sz="1400" dirty="0"/>
          </a:p>
          <a:p>
            <a:pPr marL="457200" lvl="0" indent="-342900" algn="l" rtl="0">
              <a:lnSpc>
                <a:spcPct val="110000"/>
              </a:lnSpc>
              <a:spcBef>
                <a:spcPts val="600"/>
              </a:spcBef>
              <a:spcAft>
                <a:spcPts val="0"/>
              </a:spcAft>
              <a:buClr>
                <a:srgbClr val="741B47"/>
              </a:buClr>
              <a:buSzPts val="1800"/>
              <a:buChar char="▸"/>
            </a:pPr>
            <a:r>
              <a:rPr lang="tr-TR" sz="1400" dirty="0" err="1"/>
              <a:t>Walk</a:t>
            </a:r>
            <a:r>
              <a:rPr lang="tr-TR" sz="1400" dirty="0"/>
              <a:t> </a:t>
            </a:r>
            <a:r>
              <a:rPr lang="tr-TR" sz="1400" dirty="0" err="1"/>
              <a:t>to</a:t>
            </a:r>
            <a:r>
              <a:rPr lang="tr-TR" sz="1400" dirty="0"/>
              <a:t> </a:t>
            </a:r>
            <a:r>
              <a:rPr lang="tr-TR" sz="1400" dirty="0" err="1"/>
              <a:t>your</a:t>
            </a:r>
            <a:r>
              <a:rPr lang="tr-TR" sz="1400" dirty="0"/>
              <a:t> </a:t>
            </a:r>
            <a:r>
              <a:rPr lang="tr-TR" sz="1400" dirty="0" err="1"/>
              <a:t>workplace</a:t>
            </a:r>
            <a:endParaRPr sz="1400" dirty="0"/>
          </a:p>
          <a:p>
            <a:pPr marL="457200" lvl="0" indent="-342900" algn="l" rtl="0">
              <a:lnSpc>
                <a:spcPct val="110000"/>
              </a:lnSpc>
              <a:spcBef>
                <a:spcPts val="600"/>
              </a:spcBef>
              <a:spcAft>
                <a:spcPts val="0"/>
              </a:spcAft>
              <a:buClr>
                <a:srgbClr val="741B47"/>
              </a:buClr>
              <a:buSzPts val="1800"/>
              <a:buChar char="▸"/>
            </a:pPr>
            <a:r>
              <a:rPr lang="tr-TR" sz="1400" dirty="0" err="1"/>
              <a:t>Enter</a:t>
            </a:r>
            <a:r>
              <a:rPr lang="tr-TR" sz="1400" dirty="0"/>
              <a:t> </a:t>
            </a:r>
            <a:r>
              <a:rPr lang="tr-TR" sz="1400" dirty="0" err="1"/>
              <a:t>through</a:t>
            </a:r>
            <a:r>
              <a:rPr lang="tr-TR" sz="1400" dirty="0"/>
              <a:t> </a:t>
            </a:r>
            <a:r>
              <a:rPr lang="tr-TR" sz="1400" dirty="0" err="1"/>
              <a:t>the</a:t>
            </a:r>
            <a:r>
              <a:rPr lang="tr-TR" sz="1400" dirty="0"/>
              <a:t> </a:t>
            </a:r>
            <a:r>
              <a:rPr lang="tr-TR" sz="1400" dirty="0" err="1"/>
              <a:t>entrance</a:t>
            </a:r>
            <a:r>
              <a:rPr lang="tr-TR" sz="1400" dirty="0"/>
              <a:t> </a:t>
            </a:r>
            <a:r>
              <a:rPr lang="tr-TR" sz="1400" dirty="0" err="1"/>
              <a:t>door</a:t>
            </a:r>
            <a:r>
              <a:rPr lang="tr-TR" sz="1400" dirty="0"/>
              <a:t> of </a:t>
            </a:r>
            <a:r>
              <a:rPr lang="tr-TR" sz="1400" dirty="0" err="1"/>
              <a:t>the</a:t>
            </a:r>
            <a:r>
              <a:rPr lang="tr-TR" sz="1400" dirty="0"/>
              <a:t> </a:t>
            </a:r>
            <a:r>
              <a:rPr lang="tr-TR" sz="1400" dirty="0" err="1"/>
              <a:t>workplace</a:t>
            </a:r>
            <a:endParaRPr sz="1400" dirty="0"/>
          </a:p>
          <a:p>
            <a:pPr marL="457200" lvl="0" indent="-342900" algn="l" rtl="0">
              <a:lnSpc>
                <a:spcPct val="110000"/>
              </a:lnSpc>
              <a:spcBef>
                <a:spcPts val="600"/>
              </a:spcBef>
              <a:spcAft>
                <a:spcPts val="0"/>
              </a:spcAft>
              <a:buClr>
                <a:srgbClr val="741B47"/>
              </a:buClr>
              <a:buSzPts val="1800"/>
              <a:buChar char="▸"/>
            </a:pPr>
            <a:r>
              <a:rPr lang="tr-TR" sz="1400" dirty="0"/>
              <a:t>Say </a:t>
            </a:r>
            <a:r>
              <a:rPr lang="tr-TR" sz="1400" dirty="0" err="1"/>
              <a:t>hello</a:t>
            </a:r>
            <a:r>
              <a:rPr lang="tr-TR" sz="1400" dirty="0"/>
              <a:t> </a:t>
            </a:r>
            <a:r>
              <a:rPr lang="tr-TR" sz="1400" dirty="0" err="1"/>
              <a:t>to</a:t>
            </a:r>
            <a:r>
              <a:rPr lang="tr-TR" sz="1400" dirty="0"/>
              <a:t> </a:t>
            </a:r>
            <a:r>
              <a:rPr lang="tr-TR" sz="1400" dirty="0" err="1"/>
              <a:t>your</a:t>
            </a:r>
            <a:r>
              <a:rPr lang="tr-TR" sz="1400" dirty="0"/>
              <a:t> </a:t>
            </a:r>
            <a:r>
              <a:rPr lang="tr-TR" sz="1400" dirty="0" err="1"/>
              <a:t>coworkers</a:t>
            </a:r>
            <a:endParaRPr sz="1400" dirty="0"/>
          </a:p>
          <a:p>
            <a:pPr marL="457200" lvl="0" indent="-342900" algn="l" rtl="0">
              <a:lnSpc>
                <a:spcPct val="110000"/>
              </a:lnSpc>
              <a:spcBef>
                <a:spcPts val="600"/>
              </a:spcBef>
              <a:spcAft>
                <a:spcPts val="0"/>
              </a:spcAft>
              <a:buClr>
                <a:srgbClr val="741B47"/>
              </a:buClr>
              <a:buSzPts val="1800"/>
              <a:buChar char="▸"/>
            </a:pPr>
            <a:r>
              <a:rPr lang="tr-TR" sz="1400" dirty="0" err="1"/>
              <a:t>Wear</a:t>
            </a:r>
            <a:r>
              <a:rPr lang="tr-TR" sz="1400" dirty="0"/>
              <a:t> </a:t>
            </a:r>
            <a:r>
              <a:rPr lang="tr-TR" sz="1400" dirty="0" err="1"/>
              <a:t>work</a:t>
            </a:r>
            <a:r>
              <a:rPr lang="tr-TR" sz="1400" dirty="0"/>
              <a:t> </a:t>
            </a:r>
            <a:r>
              <a:rPr lang="tr-TR" sz="1400" dirty="0" err="1"/>
              <a:t>clothes</a:t>
            </a:r>
            <a:endParaRPr sz="1400" dirty="0"/>
          </a:p>
          <a:p>
            <a:pPr marL="457200" lvl="0" indent="-342900" algn="l" rtl="0">
              <a:lnSpc>
                <a:spcPct val="110000"/>
              </a:lnSpc>
              <a:spcBef>
                <a:spcPts val="600"/>
              </a:spcBef>
              <a:spcAft>
                <a:spcPts val="0"/>
              </a:spcAft>
              <a:buSzPts val="1800"/>
              <a:buChar char="▸"/>
            </a:pPr>
            <a:r>
              <a:rPr lang="tr-TR" sz="1400" dirty="0"/>
              <a:t>Start </a:t>
            </a:r>
            <a:r>
              <a:rPr lang="tr-TR" sz="1400" dirty="0" err="1"/>
              <a:t>your</a:t>
            </a:r>
            <a:r>
              <a:rPr lang="tr-TR" sz="1400" dirty="0"/>
              <a:t> </a:t>
            </a:r>
            <a:r>
              <a:rPr lang="tr-TR" sz="1400" dirty="0" err="1"/>
              <a:t>job</a:t>
            </a:r>
            <a:endParaRPr sz="1400" dirty="0"/>
          </a:p>
          <a:p>
            <a:pPr marL="457200" lvl="0" indent="-228600" algn="l" rtl="0">
              <a:lnSpc>
                <a:spcPct val="110000"/>
              </a:lnSpc>
              <a:spcBef>
                <a:spcPts val="1200"/>
              </a:spcBef>
              <a:spcAft>
                <a:spcPts val="0"/>
              </a:spcAft>
              <a:buClr>
                <a:srgbClr val="741B47"/>
              </a:buClr>
              <a:buSzPts val="1800"/>
              <a:buNone/>
            </a:pPr>
            <a:endParaRPr sz="1800" dirty="0"/>
          </a:p>
        </p:txBody>
      </p:sp>
      <p:sp>
        <p:nvSpPr>
          <p:cNvPr id="414" name="Google Shape;414;p8"/>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1" i="0" u="none" strike="noStrike" cap="none">
                <a:solidFill>
                  <a:srgbClr val="FFFFFF"/>
                </a:solidFill>
                <a:latin typeface="Barlow Light"/>
                <a:ea typeface="Barlow Light"/>
                <a:cs typeface="Barlow Light"/>
                <a:sym typeface="Barlow Light"/>
              </a:rPr>
              <a:t>8</a:t>
            </a:fld>
            <a:endParaRPr sz="1200" b="1" i="0" u="none" strike="noStrike" cap="none">
              <a:solidFill>
                <a:srgbClr val="FFFFFF"/>
              </a:solidFill>
              <a:latin typeface="Barlow Light"/>
              <a:ea typeface="Barlow Light"/>
              <a:cs typeface="Barlow Light"/>
              <a:sym typeface="Barlow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9"/>
          <p:cNvSpPr txBox="1">
            <a:spLocks noGrp="1"/>
          </p:cNvSpPr>
          <p:nvPr>
            <p:ph type="ctrTitle"/>
          </p:nvPr>
        </p:nvSpPr>
        <p:spPr>
          <a:xfrm>
            <a:off x="1085850" y="1734350"/>
            <a:ext cx="4676700" cy="11598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Pseudocode</a:t>
            </a:r>
            <a:endParaRPr sz="3600">
              <a:solidFill>
                <a:srgbClr val="741B47"/>
              </a:solidFill>
              <a:latin typeface="Raleway Medium"/>
              <a:ea typeface="Raleway Medium"/>
              <a:cs typeface="Raleway Medium"/>
              <a:sym typeface="Raleway Medium"/>
            </a:endParaRPr>
          </a:p>
        </p:txBody>
      </p:sp>
      <p:sp>
        <p:nvSpPr>
          <p:cNvPr id="420" name="Google Shape;420;p9"/>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1</a:t>
            </a:r>
            <a:endParaRPr sz="3600" b="0" i="0" u="none" strike="noStrike" cap="none">
              <a:solidFill>
                <a:schemeClr val="lt1"/>
              </a:solidFill>
              <a:latin typeface="Raleway Medium"/>
              <a:ea typeface="Raleway Medium"/>
              <a:cs typeface="Raleway Medium"/>
              <a:sym typeface="Raleway Medium"/>
            </a:endParaRPr>
          </a:p>
        </p:txBody>
      </p:sp>
      <p:sp>
        <p:nvSpPr>
          <p:cNvPr id="421" name="Google Shape;421;p9"/>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endParaRPr/>
          </a:p>
        </p:txBody>
      </p:sp>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1924</Words>
  <Application>Microsoft Office PowerPoint</Application>
  <PresentationFormat>Ekran Gösterisi (16:9)</PresentationFormat>
  <Paragraphs>398</Paragraphs>
  <Slides>52</Slides>
  <Notes>52</Notes>
  <HiddenSlides>0</HiddenSlides>
  <MMClips>0</MMClips>
  <ScaleCrop>false</ScaleCrop>
  <HeadingPairs>
    <vt:vector size="6" baseType="variant">
      <vt:variant>
        <vt:lpstr>Kullanılan Yazı Tipleri</vt:lpstr>
      </vt:variant>
      <vt:variant>
        <vt:i4>9</vt:i4>
      </vt:variant>
      <vt:variant>
        <vt:lpstr>Tema</vt:lpstr>
      </vt:variant>
      <vt:variant>
        <vt:i4>2</vt:i4>
      </vt:variant>
      <vt:variant>
        <vt:lpstr>Slayt Başlıkları</vt:lpstr>
      </vt:variant>
      <vt:variant>
        <vt:i4>52</vt:i4>
      </vt:variant>
    </vt:vector>
  </HeadingPairs>
  <TitlesOfParts>
    <vt:vector size="63" baseType="lpstr">
      <vt:lpstr>Barlow Light</vt:lpstr>
      <vt:lpstr>Barlow</vt:lpstr>
      <vt:lpstr>Raleway</vt:lpstr>
      <vt:lpstr>Times New Roman</vt:lpstr>
      <vt:lpstr>Raleway SemiBold</vt:lpstr>
      <vt:lpstr>Proxima Nova Semibold</vt:lpstr>
      <vt:lpstr>Calibri</vt:lpstr>
      <vt:lpstr>Arial</vt:lpstr>
      <vt:lpstr>Raleway Medium</vt:lpstr>
      <vt:lpstr>Gaoler template</vt:lpstr>
      <vt:lpstr>Gaoler template</vt:lpstr>
      <vt:lpstr>Computational Thinking?</vt:lpstr>
      <vt:lpstr>Were  you able to finish pre-class work for Computational Thinking?</vt:lpstr>
      <vt:lpstr>Table of Contents</vt:lpstr>
      <vt:lpstr>Algorithm</vt:lpstr>
      <vt:lpstr>Review</vt:lpstr>
      <vt:lpstr>Example: Let’s brew a tea</vt:lpstr>
      <vt:lpstr>Example</vt:lpstr>
      <vt:lpstr>Example</vt:lpstr>
      <vt:lpstr>Pseudocode</vt:lpstr>
      <vt:lpstr>Pseudocode</vt:lpstr>
      <vt:lpstr>Pseudocode</vt:lpstr>
      <vt:lpstr>Pseudocode</vt:lpstr>
      <vt:lpstr>Pseudocode</vt:lpstr>
      <vt:lpstr>Pseudocode</vt:lpstr>
      <vt:lpstr>Keyword</vt:lpstr>
      <vt:lpstr>Variable </vt:lpstr>
      <vt:lpstr>Arithmetic Operators</vt:lpstr>
      <vt:lpstr>Example</vt:lpstr>
      <vt:lpstr>Example</vt:lpstr>
      <vt:lpstr>Question</vt:lpstr>
      <vt:lpstr>Question</vt:lpstr>
      <vt:lpstr>Decision / Condition</vt:lpstr>
      <vt:lpstr>IF…</vt:lpstr>
      <vt:lpstr>IF…</vt:lpstr>
      <vt:lpstr>Comparison Operators</vt:lpstr>
      <vt:lpstr>Comparison Operators</vt:lpstr>
      <vt:lpstr>Comparison Operators</vt:lpstr>
      <vt:lpstr>IF…ELSE…</vt:lpstr>
      <vt:lpstr>IF…ELSE…</vt:lpstr>
      <vt:lpstr>IF… ELSE IF……. ELSE</vt:lpstr>
      <vt:lpstr>IF… ELSE IF… ELSE</vt:lpstr>
      <vt:lpstr>IF… ELSE IF… ELSE</vt:lpstr>
      <vt:lpstr>Exercise</vt:lpstr>
      <vt:lpstr>Exercise</vt:lpstr>
      <vt:lpstr>Exercise</vt:lpstr>
      <vt:lpstr>Exercise</vt:lpstr>
      <vt:lpstr>Exercise</vt:lpstr>
      <vt:lpstr>Exercise</vt:lpstr>
      <vt:lpstr>Exercise</vt:lpstr>
      <vt:lpstr>Exercise</vt:lpstr>
      <vt:lpstr>Logical Operators</vt:lpstr>
      <vt:lpstr>Exercise</vt:lpstr>
      <vt:lpstr>Exercise</vt:lpstr>
      <vt:lpstr>Assignment</vt:lpstr>
      <vt:lpstr>Assignment</vt:lpstr>
      <vt:lpstr>LOOPS</vt:lpstr>
      <vt:lpstr>FOR structure</vt:lpstr>
      <vt:lpstr>FOR structure</vt:lpstr>
      <vt:lpstr>Let’s wash the dishes</vt:lpstr>
      <vt:lpstr>Let’s wash the dishes</vt:lpstr>
      <vt:lpstr>WHILE Structure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dc:title>
  <dc:creator>Şule AKIN</dc:creator>
  <cp:lastModifiedBy>Şule Akın</cp:lastModifiedBy>
  <cp:revision>4</cp:revision>
  <dcterms:modified xsi:type="dcterms:W3CDTF">2023-12-01T05:52:18Z</dcterms:modified>
</cp:coreProperties>
</file>